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3" r:id="rId6"/>
    <p:sldId id="276" r:id="rId7"/>
    <p:sldId id="284" r:id="rId8"/>
    <p:sldId id="258" r:id="rId9"/>
    <p:sldId id="271" r:id="rId10"/>
    <p:sldId id="275" r:id="rId11"/>
    <p:sldId id="281" r:id="rId12"/>
    <p:sldId id="282" r:id="rId13"/>
    <p:sldId id="277" r:id="rId14"/>
    <p:sldId id="283" r:id="rId15"/>
    <p:sldId id="259" r:id="rId16"/>
    <p:sldId id="285" r:id="rId17"/>
    <p:sldId id="286" r:id="rId18"/>
    <p:sldId id="260" r:id="rId19"/>
    <p:sldId id="291" r:id="rId20"/>
    <p:sldId id="290" r:id="rId21"/>
    <p:sldId id="289" r:id="rId22"/>
    <p:sldId id="288" r:id="rId23"/>
    <p:sldId id="287" r:id="rId24"/>
    <p:sldId id="279" r:id="rId25"/>
    <p:sldId id="263" r:id="rId26"/>
    <p:sldId id="280" r:id="rId27"/>
    <p:sldId id="266" r:id="rId28"/>
    <p:sldId id="268" r:id="rId29"/>
    <p:sldId id="2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5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BA0A-18BC-4400-947E-AA5AEE9B7C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2C430-8DE7-4139-ABDA-1037C009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48" y="2471"/>
            <a:ext cx="9140704" cy="685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810125"/>
            <a:ext cx="10458450" cy="1733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Forum on </a:t>
            </a:r>
            <a:r>
              <a:rPr lang="en-US" sz="4000" dirty="0" err="1" smtClean="0"/>
              <a:t>Eversource’s</a:t>
            </a:r>
            <a:r>
              <a:rPr lang="en-US" sz="4000" dirty="0" smtClean="0"/>
              <a:t> “Resiliency Project”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Woodstock Conservation Commission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November  30, 2022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92613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74" y="742950"/>
            <a:ext cx="9818019" cy="5357813"/>
          </a:xfrm>
        </p:spPr>
      </p:pic>
      <p:sp>
        <p:nvSpPr>
          <p:cNvPr id="5" name="TextBox 4"/>
          <p:cNvSpPr txBox="1"/>
          <p:nvPr/>
        </p:nvSpPr>
        <p:spPr>
          <a:xfrm>
            <a:off x="2573081" y="6211259"/>
            <a:ext cx="685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Slide from </a:t>
            </a:r>
            <a:r>
              <a:rPr lang="en-US" dirty="0" err="1" smtClean="0"/>
              <a:t>Eversource</a:t>
            </a:r>
            <a:r>
              <a:rPr lang="en-US" dirty="0"/>
              <a:t> </a:t>
            </a:r>
            <a:r>
              <a:rPr lang="en-US" dirty="0" smtClean="0"/>
              <a:t>presentation to WCC on August 22, 2022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28725" y="685800"/>
            <a:ext cx="9848850" cy="541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Problems With </a:t>
            </a:r>
            <a:r>
              <a:rPr lang="en-US" sz="4000" dirty="0" err="1" smtClean="0"/>
              <a:t>Eversource’s</a:t>
            </a:r>
            <a:r>
              <a:rPr lang="en-US" sz="4000" dirty="0" smtClean="0"/>
              <a:t> Consent Procedure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06662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Door tags are easily lost or overlooked </a:t>
            </a:r>
          </a:p>
          <a:p>
            <a:r>
              <a:rPr lang="en-US" dirty="0" smtClean="0"/>
              <a:t>10-day consent window is short, does not account for owners who are away or unavailable due to disability/illness, or who live in town only part of the year</a:t>
            </a:r>
          </a:p>
          <a:p>
            <a:r>
              <a:rPr lang="en-US" dirty="0"/>
              <a:t>D</a:t>
            </a:r>
            <a:r>
              <a:rPr lang="en-US" dirty="0" smtClean="0"/>
              <a:t>oes not account for land with no physical structure  </a:t>
            </a:r>
          </a:p>
          <a:p>
            <a:r>
              <a:rPr lang="en-US" dirty="0" err="1" smtClean="0"/>
              <a:t>Eversource’s</a:t>
            </a:r>
            <a:r>
              <a:rPr lang="en-US" dirty="0" smtClean="0"/>
              <a:t> assumption that property owners are OK with the cutting if no response  </a:t>
            </a:r>
            <a:endParaRPr lang="en-US" dirty="0"/>
          </a:p>
        </p:txBody>
      </p:sp>
      <p:pic>
        <p:nvPicPr>
          <p:cNvPr id="1028" name="Picture 4" descr="Thumbs up seal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370806"/>
            <a:ext cx="2143125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umbs up seal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0650" y="1371600"/>
            <a:ext cx="2143125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8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This is Not The “Routine” Vegetation Management </a:t>
            </a:r>
            <a:br>
              <a:rPr lang="en-US" dirty="0" smtClean="0"/>
            </a:br>
            <a:r>
              <a:rPr lang="en-US" dirty="0" smtClean="0"/>
              <a:t>That We Are Familiar With	</a:t>
            </a:r>
            <a:endParaRPr lang="en-US" dirty="0"/>
          </a:p>
        </p:txBody>
      </p:sp>
      <p:pic>
        <p:nvPicPr>
          <p:cNvPr id="2050" name="Picture 2" descr="20221015_165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1928813"/>
            <a:ext cx="5873748" cy="44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4274" y="3300471"/>
            <a:ext cx="413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Bethel, CT </a:t>
            </a:r>
          </a:p>
          <a:p>
            <a:r>
              <a:rPr lang="en-US" sz="2400" dirty="0" err="1" smtClean="0"/>
              <a:t>Eversource</a:t>
            </a:r>
            <a:r>
              <a:rPr lang="en-US" sz="2400" dirty="0" smtClean="0"/>
              <a:t> Cutting Fall 2022</a:t>
            </a:r>
          </a:p>
        </p:txBody>
      </p:sp>
    </p:spTree>
    <p:extLst>
      <p:ext uri="{BB962C8B-B14F-4D97-AF65-F5344CB8AC3E}">
        <p14:creationId xmlns:p14="http://schemas.microsoft.com/office/powerpoint/2010/main" val="303413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49" y="746125"/>
            <a:ext cx="3952875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Newtown, CT </a:t>
            </a:r>
            <a:br>
              <a:rPr lang="en-US" sz="2400" dirty="0" smtClean="0"/>
            </a:br>
            <a:r>
              <a:rPr lang="en-US" sz="2400" dirty="0" err="1" smtClean="0"/>
              <a:t>Eversource</a:t>
            </a:r>
            <a:r>
              <a:rPr lang="en-US" sz="2400" dirty="0" smtClean="0"/>
              <a:t> Resiliency Project Fall 2022 </a:t>
            </a:r>
            <a:endParaRPr lang="en-US" sz="2400" dirty="0"/>
          </a:p>
        </p:txBody>
      </p:sp>
      <p:pic>
        <p:nvPicPr>
          <p:cNvPr id="3074" name="Picture 2" descr="20221029_122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efore Ever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2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Resiliency is Not a Quick Fix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2204670"/>
            <a:ext cx="5838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Stormwise</a:t>
            </a:r>
            <a:r>
              <a:rPr lang="en-US" dirty="0"/>
              <a:t> is a program </a:t>
            </a:r>
            <a:r>
              <a:rPr lang="en-US" dirty="0" smtClean="0"/>
              <a:t>developed </a:t>
            </a:r>
            <a:r>
              <a:rPr lang="en-US" dirty="0"/>
              <a:t>by the University of Connecticut and the CT Agricultural Experiment Station. It is </a:t>
            </a:r>
            <a:r>
              <a:rPr lang="en-US" b="1" dirty="0"/>
              <a:t>based on an approach to the maintenance of forested roadsides that balances the trees, utilities and people</a:t>
            </a:r>
            <a:r>
              <a:rPr lang="en-US" dirty="0"/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10" y="2178915"/>
            <a:ext cx="6226080" cy="46790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1" y="2178915"/>
            <a:ext cx="2400508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Worth It?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97026"/>
            <a:ext cx="5146675" cy="482282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Increase exposure on homes which can increase heating or cooling costs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100" name="Picture 4" descr="Honeywell Non Programmable Thermostat - Walm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538288"/>
            <a:ext cx="49403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Worth It?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97026"/>
            <a:ext cx="5146675" cy="482282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Increase exposure on homes which can increase heating or cooling costs </a:t>
            </a:r>
          </a:p>
          <a:p>
            <a:pPr lvl="0"/>
            <a:r>
              <a:rPr lang="en-US" dirty="0" smtClean="0"/>
              <a:t>Loss </a:t>
            </a:r>
            <a:r>
              <a:rPr lang="en-US" dirty="0"/>
              <a:t>of scenic character on our </a:t>
            </a:r>
            <a:r>
              <a:rPr lang="en-US" dirty="0" smtClean="0"/>
              <a:t>roadways, with reduced economic and aesthetic benefits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597026"/>
            <a:ext cx="592772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67699" y="6235184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Madison, 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3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Worth It?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97026"/>
            <a:ext cx="5146675" cy="482282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Increase exposure on homes which can increase heating or cooling costs </a:t>
            </a:r>
          </a:p>
          <a:p>
            <a:pPr lvl="0"/>
            <a:r>
              <a:rPr lang="en-US" dirty="0" smtClean="0"/>
              <a:t>Loss </a:t>
            </a:r>
            <a:r>
              <a:rPr lang="en-US" dirty="0"/>
              <a:t>of scenic character on our </a:t>
            </a:r>
            <a:r>
              <a:rPr lang="en-US" dirty="0" smtClean="0"/>
              <a:t>roadways – economic and aesthetic value </a:t>
            </a:r>
            <a:endParaRPr lang="en-US" dirty="0"/>
          </a:p>
          <a:p>
            <a:pPr lvl="0"/>
            <a:r>
              <a:rPr lang="en-US" dirty="0"/>
              <a:t>Increased non-native and invasive plants along our roadways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Japanese Knotweed Image Gallery :: Japanese Knotweed and Invasive Plant  Control Specialists, Ir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1690688"/>
            <a:ext cx="5632449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5575" y="6124575"/>
            <a:ext cx="441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Japanese knotweed taking over the roadside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Worth It?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97026"/>
            <a:ext cx="5146675" cy="482282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Increase exposure on homes which can increase heating or cooling costs </a:t>
            </a:r>
          </a:p>
          <a:p>
            <a:pPr lvl="0"/>
            <a:r>
              <a:rPr lang="en-US" dirty="0" smtClean="0"/>
              <a:t>Loss </a:t>
            </a:r>
            <a:r>
              <a:rPr lang="en-US" dirty="0"/>
              <a:t>of scenic character on our </a:t>
            </a:r>
            <a:r>
              <a:rPr lang="en-US" dirty="0" smtClean="0"/>
              <a:t>roadways – economic and aesthetic value </a:t>
            </a:r>
            <a:endParaRPr lang="en-US" dirty="0"/>
          </a:p>
          <a:p>
            <a:pPr lvl="0"/>
            <a:r>
              <a:rPr lang="en-US" dirty="0"/>
              <a:t>Increased non-native and invasive plants along our roadways </a:t>
            </a:r>
          </a:p>
          <a:p>
            <a:pPr lvl="0"/>
            <a:r>
              <a:rPr lang="en-US" dirty="0" smtClean="0"/>
              <a:t>Change in </a:t>
            </a:r>
            <a:r>
              <a:rPr lang="en-US" dirty="0"/>
              <a:t>important wildlife habitat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59" y="1863726"/>
            <a:ext cx="5542641" cy="38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9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Worth It?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97026"/>
            <a:ext cx="5146675" cy="482282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Increase exposure on homes which can increase heating or cooling costs </a:t>
            </a:r>
          </a:p>
          <a:p>
            <a:pPr lvl="0"/>
            <a:r>
              <a:rPr lang="en-US" dirty="0" smtClean="0"/>
              <a:t>Loss </a:t>
            </a:r>
            <a:r>
              <a:rPr lang="en-US" dirty="0"/>
              <a:t>of scenic character on our </a:t>
            </a:r>
            <a:r>
              <a:rPr lang="en-US" dirty="0" smtClean="0"/>
              <a:t>roadways – economic and aesthetic value </a:t>
            </a:r>
            <a:endParaRPr lang="en-US" dirty="0"/>
          </a:p>
          <a:p>
            <a:pPr lvl="0"/>
            <a:r>
              <a:rPr lang="en-US" dirty="0"/>
              <a:t>Increased non-native and invasive plants along our roadways </a:t>
            </a:r>
          </a:p>
          <a:p>
            <a:pPr lvl="0"/>
            <a:r>
              <a:rPr lang="en-US" dirty="0"/>
              <a:t>Loss of important wildlife habitat </a:t>
            </a:r>
          </a:p>
          <a:p>
            <a:pPr lvl="0"/>
            <a:r>
              <a:rPr lang="en-US" dirty="0"/>
              <a:t>Threats to watershed health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1771650"/>
            <a:ext cx="5726643" cy="42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6100" y="5886687"/>
            <a:ext cx="588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Eversource</a:t>
            </a:r>
            <a:r>
              <a:rPr lang="en-US" dirty="0" smtClean="0"/>
              <a:t> presentation to WCC on August 22, 2022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13073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WCC Meeting With </a:t>
            </a:r>
            <a:r>
              <a:rPr lang="en-US" dirty="0" err="1" smtClean="0"/>
              <a:t>Eversource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August 22, 2022  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95" y="1377388"/>
            <a:ext cx="8780608" cy="45092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05695" y="1456293"/>
            <a:ext cx="9115425" cy="49434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20093" y="6478673"/>
            <a:ext cx="816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FIND A RECORDING OF THIS MEETING ON TOWN OF WOODSTOCK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5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Worth It?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597026"/>
            <a:ext cx="5146675" cy="48228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Increase exposure on homes which can increase heating or cooling costs </a:t>
            </a:r>
          </a:p>
          <a:p>
            <a:pPr lvl="0"/>
            <a:r>
              <a:rPr lang="en-US" dirty="0" smtClean="0"/>
              <a:t>Loss </a:t>
            </a:r>
            <a:r>
              <a:rPr lang="en-US" dirty="0"/>
              <a:t>of scenic character on our </a:t>
            </a:r>
            <a:r>
              <a:rPr lang="en-US" dirty="0" smtClean="0"/>
              <a:t>roadways – economic and aesthetic value loss</a:t>
            </a:r>
            <a:endParaRPr lang="en-US" dirty="0"/>
          </a:p>
          <a:p>
            <a:pPr lvl="0"/>
            <a:r>
              <a:rPr lang="en-US" dirty="0"/>
              <a:t>Increased non-native and invasive plants along our roadways </a:t>
            </a:r>
          </a:p>
          <a:p>
            <a:pPr lvl="0"/>
            <a:r>
              <a:rPr lang="en-US" dirty="0"/>
              <a:t>Loss of important wildlife habitat </a:t>
            </a:r>
          </a:p>
          <a:p>
            <a:pPr lvl="0"/>
            <a:r>
              <a:rPr lang="en-US" dirty="0"/>
              <a:t>Threats to watershed health </a:t>
            </a:r>
            <a:endParaRPr lang="en-US" dirty="0" smtClean="0"/>
          </a:p>
          <a:p>
            <a:r>
              <a:rPr lang="en-US" dirty="0" smtClean="0"/>
              <a:t>Reduce our town’s climate resiliency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Ways to Stay Cool in Hot Weather | Sumner College"/>
          <p:cNvSpPr>
            <a:spLocks noChangeAspect="1" noChangeArrowheads="1"/>
          </p:cNvSpPr>
          <p:nvPr/>
        </p:nvSpPr>
        <p:spPr bwMode="auto">
          <a:xfrm flipH="1">
            <a:off x="460375" y="-144463"/>
            <a:ext cx="5930900" cy="59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Ways to Stay Cool in Hot Weather | Sumner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8907"/>
            <a:ext cx="5137709" cy="38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9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Eversource</a:t>
            </a:r>
            <a:r>
              <a:rPr lang="en-US" dirty="0" smtClean="0"/>
              <a:t> Wants to Replace Some Trees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07430"/>
            <a:ext cx="6286500" cy="5823017"/>
          </a:xfrm>
        </p:spPr>
      </p:pic>
    </p:spTree>
    <p:extLst>
      <p:ext uri="{BB962C8B-B14F-4D97-AF65-F5344CB8AC3E}">
        <p14:creationId xmlns:p14="http://schemas.microsoft.com/office/powerpoint/2010/main" val="378584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Work For Property Owners</a:t>
            </a:r>
            <a:endParaRPr lang="en-US" dirty="0"/>
          </a:p>
        </p:txBody>
      </p:sp>
      <p:pic>
        <p:nvPicPr>
          <p:cNvPr id="10242" name="Picture 2" descr="Help BVSD high schoolers plant trees on Earth Day | CU Boulder Today |  University of Colorado Boul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59" y="2155060"/>
            <a:ext cx="5045003" cy="36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958181"/>
            <a:ext cx="53435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Eversource</a:t>
            </a:r>
            <a:r>
              <a:rPr lang="en-US" sz="2600" dirty="0" smtClean="0"/>
              <a:t> will only plant new trees. The watering, weeding, and care for planted trees is the responsibility of the property owners. </a:t>
            </a:r>
          </a:p>
          <a:p>
            <a:endParaRPr lang="en-US" sz="2600" dirty="0"/>
          </a:p>
          <a:p>
            <a:r>
              <a:rPr lang="en-US" sz="2600" dirty="0" smtClean="0"/>
              <a:t>Replanting sites in other towns are seeing invasive plants overtake planted saplings quickly in places where there is a lack of people to maintain the area.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555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Timeline?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49" y="1835150"/>
            <a:ext cx="8352501" cy="4351338"/>
          </a:xfrm>
        </p:spPr>
      </p:pic>
      <p:sp>
        <p:nvSpPr>
          <p:cNvPr id="5" name="TextBox 4"/>
          <p:cNvSpPr txBox="1"/>
          <p:nvPr/>
        </p:nvSpPr>
        <p:spPr>
          <a:xfrm>
            <a:off x="2573081" y="6211259"/>
            <a:ext cx="685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Slide from </a:t>
            </a:r>
            <a:r>
              <a:rPr lang="en-US" dirty="0" err="1" smtClean="0"/>
              <a:t>Eversource</a:t>
            </a:r>
            <a:r>
              <a:rPr lang="en-US" dirty="0"/>
              <a:t> </a:t>
            </a:r>
            <a:r>
              <a:rPr lang="en-US" dirty="0" smtClean="0"/>
              <a:t>presentation to WCC on August 22, 2022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86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4" y="365125"/>
            <a:ext cx="11721830" cy="1325563"/>
          </a:xfrm>
        </p:spPr>
        <p:txBody>
          <a:bodyPr/>
          <a:lstStyle/>
          <a:p>
            <a:pPr algn="ctr"/>
            <a:r>
              <a:rPr lang="en-US" dirty="0" smtClean="0"/>
              <a:t>This Is A Very Costly Band-Aid </a:t>
            </a:r>
            <a:br>
              <a:rPr lang="en-US" dirty="0" smtClean="0"/>
            </a:br>
            <a:r>
              <a:rPr lang="en-US" dirty="0" smtClean="0"/>
              <a:t>Meant To Fix A Larger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55" y="1952085"/>
            <a:ext cx="8403077" cy="4448716"/>
          </a:xfrm>
        </p:spPr>
        <p:txBody>
          <a:bodyPr/>
          <a:lstStyle/>
          <a:p>
            <a:r>
              <a:rPr lang="en-US" dirty="0" smtClean="0"/>
              <a:t>This does not address the 40% of power outages that are not caused by trees</a:t>
            </a:r>
            <a:endParaRPr lang="en-US" dirty="0"/>
          </a:p>
          <a:p>
            <a:r>
              <a:rPr lang="en-US" dirty="0" smtClean="0"/>
              <a:t>This is not a truly resilient project and is likely to become a state-wide “fix” </a:t>
            </a:r>
          </a:p>
          <a:p>
            <a:r>
              <a:rPr lang="en-US" dirty="0" smtClean="0"/>
              <a:t>This is a short-term solution for power loss </a:t>
            </a:r>
            <a:endParaRPr lang="en-US" dirty="0"/>
          </a:p>
          <a:p>
            <a:r>
              <a:rPr lang="en-US" dirty="0" smtClean="0"/>
              <a:t>This is not a truly collaborative effort between our town, environmental professionals, and </a:t>
            </a:r>
            <a:r>
              <a:rPr lang="en-US" dirty="0" err="1" smtClean="0"/>
              <a:t>Eversource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environmental impact study has been done by </a:t>
            </a:r>
            <a:r>
              <a:rPr lang="en-US" dirty="0" err="1" smtClean="0"/>
              <a:t>Eversource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2" name="Picture 4" descr="Buy Johnson &amp; Johnson Band-Aid Adhesive Strip Band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32" y="2665379"/>
            <a:ext cx="2905901" cy="29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98" y="870963"/>
            <a:ext cx="10515600" cy="1325563"/>
          </a:xfrm>
        </p:spPr>
        <p:txBody>
          <a:bodyPr/>
          <a:lstStyle/>
          <a:p>
            <a:r>
              <a:rPr lang="en-US" dirty="0" smtClean="0"/>
              <a:t>It is YOUR turn to act: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06" y="2642749"/>
            <a:ext cx="10515600" cy="3748324"/>
          </a:xfrm>
        </p:spPr>
        <p:txBody>
          <a:bodyPr>
            <a:normAutofit/>
          </a:bodyPr>
          <a:lstStyle/>
          <a:p>
            <a:r>
              <a:rPr lang="en-US" dirty="0" smtClean="0"/>
              <a:t>Clearly respond to </a:t>
            </a:r>
            <a:r>
              <a:rPr lang="en-US" dirty="0" err="1" smtClean="0"/>
              <a:t>Eversource’s</a:t>
            </a:r>
            <a:r>
              <a:rPr lang="en-US" dirty="0" smtClean="0"/>
              <a:t> notification within 10 days </a:t>
            </a:r>
          </a:p>
          <a:p>
            <a:r>
              <a:rPr lang="en-US" dirty="0" smtClean="0"/>
              <a:t>Insist on m</a:t>
            </a:r>
            <a:r>
              <a:rPr lang="en-US" dirty="0" smtClean="0"/>
              <a:t>eeting with the “</a:t>
            </a:r>
            <a:r>
              <a:rPr lang="en-US" dirty="0" err="1" smtClean="0"/>
              <a:t>Eversource</a:t>
            </a:r>
            <a:r>
              <a:rPr lang="en-US" dirty="0" smtClean="0"/>
              <a:t> Arborist” to determine </a:t>
            </a:r>
            <a:r>
              <a:rPr lang="en-US" smtClean="0"/>
              <a:t>and flag </a:t>
            </a:r>
            <a:r>
              <a:rPr lang="en-US" dirty="0" smtClean="0"/>
              <a:t>exactly which trees will be cut (even if you say “No”)</a:t>
            </a:r>
          </a:p>
          <a:p>
            <a:r>
              <a:rPr lang="en-US" dirty="0" smtClean="0"/>
              <a:t>Contact town selectmen, your representatives  </a:t>
            </a:r>
          </a:p>
          <a:p>
            <a:r>
              <a:rPr lang="en-US" dirty="0" smtClean="0"/>
              <a:t>Spread the word to your neighbors </a:t>
            </a:r>
          </a:p>
          <a:p>
            <a:r>
              <a:rPr lang="en-US" dirty="0" smtClean="0"/>
              <a:t>Attend a WCC meeting and let us know how this project is affecting your property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7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s, PNGs, Mockups &amp; Backgrounds - rawpix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8" y="9665"/>
            <a:ext cx="9429723" cy="68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13300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 Thank You!</a:t>
            </a:r>
            <a:br>
              <a:rPr lang="en-US" dirty="0" smtClean="0"/>
            </a:br>
            <a:r>
              <a:rPr lang="en-US" sz="3000" dirty="0" smtClean="0"/>
              <a:t>www.woodstockconservation.org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1178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3" y="366539"/>
            <a:ext cx="9743140" cy="5415135"/>
          </a:xfrm>
        </p:spPr>
      </p:pic>
      <p:sp>
        <p:nvSpPr>
          <p:cNvPr id="5" name="TextBox 4"/>
          <p:cNvSpPr txBox="1"/>
          <p:nvPr/>
        </p:nvSpPr>
        <p:spPr>
          <a:xfrm>
            <a:off x="3088711" y="6034088"/>
            <a:ext cx="588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Eversource</a:t>
            </a:r>
            <a:r>
              <a:rPr lang="en-US" dirty="0" smtClean="0"/>
              <a:t> presentation to WCC on August 22, 2022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9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19" y="292099"/>
            <a:ext cx="9826681" cy="56562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05751" y="2352675"/>
            <a:ext cx="2743200" cy="767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1636" y="5948363"/>
            <a:ext cx="588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Eversource</a:t>
            </a:r>
            <a:r>
              <a:rPr lang="en-US" dirty="0" smtClean="0"/>
              <a:t> presentation to WCC on August 22, 2022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451"/>
            <a:ext cx="10515600" cy="9588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 Along Targeted Roads May Include: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Cutting </a:t>
            </a:r>
            <a:r>
              <a:rPr lang="en-US" dirty="0"/>
              <a:t>trees along the power line path that are taller than 30 feet</a:t>
            </a:r>
          </a:p>
          <a:p>
            <a:pPr lvl="0"/>
            <a:r>
              <a:rPr lang="en-US" dirty="0"/>
              <a:t>Cutting trees that are expected to grow taller than 30 feet </a:t>
            </a:r>
          </a:p>
          <a:p>
            <a:pPr lvl="0"/>
            <a:r>
              <a:rPr lang="en-US" dirty="0"/>
              <a:t>Cutting trees that are 30+ feet distant from the power lines. This could include trees that are up to 80 feet from the power lines but have the height or lean to meet project criteria </a:t>
            </a:r>
          </a:p>
          <a:p>
            <a:pPr lvl="0"/>
            <a:r>
              <a:rPr lang="en-US" dirty="0"/>
              <a:t>Replacing some of the cut trees with native and non-native shrubs or trees that will not exceed 30 feet in height at maturity.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2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Targeted Roadways  </a:t>
            </a:r>
            <a:endParaRPr lang="en-US" dirty="0"/>
          </a:p>
        </p:txBody>
      </p:sp>
      <p:pic>
        <p:nvPicPr>
          <p:cNvPr id="5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45" y="1690688"/>
            <a:ext cx="8560009" cy="4351338"/>
          </a:xfrm>
        </p:spPr>
      </p:pic>
      <p:sp>
        <p:nvSpPr>
          <p:cNvPr id="6" name="TextBox 5"/>
          <p:cNvSpPr txBox="1"/>
          <p:nvPr/>
        </p:nvSpPr>
        <p:spPr>
          <a:xfrm>
            <a:off x="2668331" y="6119813"/>
            <a:ext cx="685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Slide from </a:t>
            </a:r>
            <a:r>
              <a:rPr lang="en-US" dirty="0" err="1" smtClean="0"/>
              <a:t>Eversource</a:t>
            </a:r>
            <a:r>
              <a:rPr lang="en-US" dirty="0"/>
              <a:t> </a:t>
            </a:r>
            <a:r>
              <a:rPr lang="en-US" dirty="0" smtClean="0"/>
              <a:t>presentation to WCC on August 22, 2022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2150" y="1690688"/>
            <a:ext cx="8734425" cy="4351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Somers </a:t>
            </a:r>
            <a:r>
              <a:rPr lang="en-US" dirty="0" err="1" smtClean="0"/>
              <a:t>Tpk</a:t>
            </a:r>
            <a:r>
              <a:rPr lang="en-US" dirty="0" smtClean="0"/>
              <a:t>/</a:t>
            </a:r>
            <a:r>
              <a:rPr lang="en-US" dirty="0" err="1" smtClean="0"/>
              <a:t>Rt</a:t>
            </a:r>
            <a:r>
              <a:rPr lang="en-US" dirty="0" smtClean="0"/>
              <a:t> 171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6" y="1000126"/>
            <a:ext cx="9429346" cy="5354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806" y="6354134"/>
            <a:ext cx="685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Slide from </a:t>
            </a:r>
            <a:r>
              <a:rPr lang="en-US" dirty="0" err="1" smtClean="0"/>
              <a:t>Eversource</a:t>
            </a:r>
            <a:r>
              <a:rPr lang="en-US" dirty="0"/>
              <a:t> </a:t>
            </a:r>
            <a:r>
              <a:rPr lang="en-US" dirty="0" smtClean="0"/>
              <a:t>presentation to WCC on August 22, 2022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6326" y="1237911"/>
            <a:ext cx="7248525" cy="485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1733549"/>
            <a:ext cx="8067675" cy="46205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Somers </a:t>
            </a:r>
            <a:r>
              <a:rPr lang="en-US" dirty="0" err="1" smtClean="0"/>
              <a:t>Tpk</a:t>
            </a:r>
            <a:r>
              <a:rPr lang="en-US" dirty="0" smtClean="0"/>
              <a:t>/</a:t>
            </a:r>
            <a:r>
              <a:rPr lang="en-US" dirty="0" err="1" smtClean="0"/>
              <a:t>Rt</a:t>
            </a:r>
            <a:r>
              <a:rPr lang="en-US" dirty="0" smtClean="0"/>
              <a:t> 171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95" y="1218566"/>
            <a:ext cx="8820859" cy="5076707"/>
          </a:xfrm>
        </p:spPr>
      </p:pic>
      <p:sp>
        <p:nvSpPr>
          <p:cNvPr id="7" name="TextBox 6"/>
          <p:cNvSpPr txBox="1"/>
          <p:nvPr/>
        </p:nvSpPr>
        <p:spPr>
          <a:xfrm>
            <a:off x="2677856" y="6295273"/>
            <a:ext cx="685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Slide from </a:t>
            </a:r>
            <a:r>
              <a:rPr lang="en-US" dirty="0" err="1" smtClean="0"/>
              <a:t>Eversource</a:t>
            </a:r>
            <a:r>
              <a:rPr lang="en-US" dirty="0"/>
              <a:t> </a:t>
            </a:r>
            <a:r>
              <a:rPr lang="en-US" dirty="0" smtClean="0"/>
              <a:t>presentation to WCC on August 22, 2022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3550" y="1257300"/>
            <a:ext cx="6886575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28850" y="1828800"/>
            <a:ext cx="7810500" cy="446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2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Norwich-Worcester </a:t>
            </a:r>
            <a:r>
              <a:rPr lang="en-US" dirty="0" err="1" smtClean="0"/>
              <a:t>Tpk</a:t>
            </a:r>
            <a:r>
              <a:rPr lang="en-US" dirty="0" smtClean="0"/>
              <a:t>/Rt. 169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635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Segment unclear, no map provided by </a:t>
            </a:r>
            <a:r>
              <a:rPr lang="en-US" dirty="0" err="1" smtClean="0"/>
              <a:t>Eversource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7317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8785" y="5813227"/>
            <a:ext cx="549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Border Woods Preserve, New Roxbury Land Trust, </a:t>
            </a:r>
            <a:r>
              <a:rPr lang="en-US" dirty="0" err="1" smtClean="0"/>
              <a:t>Rt</a:t>
            </a:r>
            <a:r>
              <a:rPr lang="en-US" dirty="0" smtClean="0"/>
              <a:t> 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1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203CDC0C1DB4F864C7D699F04BB20" ma:contentTypeVersion="11" ma:contentTypeDescription="Create a new document." ma:contentTypeScope="" ma:versionID="3529e9044a1b599b4749b277cd3bab6c">
  <xsd:schema xmlns:xsd="http://www.w3.org/2001/XMLSchema" xmlns:xs="http://www.w3.org/2001/XMLSchema" xmlns:p="http://schemas.microsoft.com/office/2006/metadata/properties" xmlns:ns3="c05dea83-410d-4531-ae1d-3e6fe5b919f2" targetNamespace="http://schemas.microsoft.com/office/2006/metadata/properties" ma:root="true" ma:fieldsID="4baa0b65547cc72af65b785807f86420" ns3:_="">
    <xsd:import namespace="c05dea83-410d-4531-ae1d-3e6fe5b919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dea83-410d-4531-ae1d-3e6fe5b919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208AF5-2AE3-4322-82F7-815E83A23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5dea83-410d-4531-ae1d-3e6fe5b919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20FB0-07CB-46AB-B3F2-2D89CB764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10F5E-5314-4C17-B881-3E496F93A62C}">
  <ds:schemaRefs>
    <ds:schemaRef ds:uri="http://purl.org/dc/elements/1.1/"/>
    <ds:schemaRef ds:uri="http://schemas.openxmlformats.org/package/2006/metadata/core-properties"/>
    <ds:schemaRef ds:uri="c05dea83-410d-4531-ae1d-3e6fe5b919f2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849</Words>
  <Application>Microsoft Office PowerPoint</Application>
  <PresentationFormat>Widescreen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Forum on Eversource’s “Resiliency Project”  Woodstock Conservation Commission November  30, 2022 </vt:lpstr>
      <vt:lpstr>WCC Meeting With Eversource  August 22, 2022  </vt:lpstr>
      <vt:lpstr>PowerPoint Presentation</vt:lpstr>
      <vt:lpstr>PowerPoint Presentation</vt:lpstr>
      <vt:lpstr>Work Along Targeted Roads May Include: </vt:lpstr>
      <vt:lpstr>Targeted Roadways  </vt:lpstr>
      <vt:lpstr>Somers Tpk/Rt 171 </vt:lpstr>
      <vt:lpstr>Somers Tpk/Rt 171 </vt:lpstr>
      <vt:lpstr>Norwich-Worcester Tpk/Rt. 169 </vt:lpstr>
      <vt:lpstr>PowerPoint Presentation</vt:lpstr>
      <vt:lpstr>Problems With Eversource’s Consent Procedure</vt:lpstr>
      <vt:lpstr>This is Not The “Routine” Vegetation Management  That We Are Familiar With </vt:lpstr>
      <vt:lpstr>Newtown, CT  Eversource Resiliency Project Fall 2022 </vt:lpstr>
      <vt:lpstr>True Resiliency is Not a Quick Fix </vt:lpstr>
      <vt:lpstr>Is It Worth It?  </vt:lpstr>
      <vt:lpstr>Is It Worth It?  </vt:lpstr>
      <vt:lpstr>Is It Worth It?  </vt:lpstr>
      <vt:lpstr>Is It Worth It?  </vt:lpstr>
      <vt:lpstr>Is It Worth It?  </vt:lpstr>
      <vt:lpstr>Is It Worth It?  </vt:lpstr>
      <vt:lpstr>Eversource Wants to Replace Some Trees </vt:lpstr>
      <vt:lpstr>More Work For Property Owners</vt:lpstr>
      <vt:lpstr>Timeline? </vt:lpstr>
      <vt:lpstr>This Is A Very Costly Band-Aid  Meant To Fix A Larger Problem</vt:lpstr>
      <vt:lpstr>It is YOUR turn to act: </vt:lpstr>
      <vt:lpstr> Thank You! www.woodstockconservation.org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Pic of Woodstock Road</dc:title>
  <dc:creator>Beth Bernard</dc:creator>
  <cp:lastModifiedBy>Beth Bernard</cp:lastModifiedBy>
  <cp:revision>36</cp:revision>
  <dcterms:created xsi:type="dcterms:W3CDTF">2022-11-30T18:32:24Z</dcterms:created>
  <dcterms:modified xsi:type="dcterms:W3CDTF">2022-11-30T22:03:53Z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0x010100EB2203CDC0C1DB4F864C7D699F04BB20</vt:lpwstr>
  </property>
</Properties>
</file>