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handoutMasterIdLst>
    <p:handoutMasterId r:id="rId21"/>
  </p:handoutMasterIdLst>
  <p:sldIdLst>
    <p:sldId id="267" r:id="rId5"/>
    <p:sldId id="258" r:id="rId6"/>
    <p:sldId id="273" r:id="rId7"/>
    <p:sldId id="274" r:id="rId8"/>
    <p:sldId id="270" r:id="rId9"/>
    <p:sldId id="272" r:id="rId10"/>
    <p:sldId id="271" r:id="rId11"/>
    <p:sldId id="275" r:id="rId12"/>
    <p:sldId id="282" r:id="rId13"/>
    <p:sldId id="280" r:id="rId14"/>
    <p:sldId id="281" r:id="rId15"/>
    <p:sldId id="276" r:id="rId16"/>
    <p:sldId id="283" r:id="rId17"/>
    <p:sldId id="284" r:id="rId18"/>
    <p:sldId id="277" r:id="rId19"/>
    <p:sldId id="262"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F497D"/>
    <a:srgbClr val="76923C"/>
    <a:srgbClr val="C0504D"/>
    <a:srgbClr val="4F81BD"/>
    <a:srgbClr val="EFEDE3"/>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06799F8-075E-4A3A-A7F6-7FBC6576F1A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12" autoAdjust="0"/>
  </p:normalViewPr>
  <p:slideViewPr>
    <p:cSldViewPr snapToGrid="0">
      <p:cViewPr varScale="1">
        <p:scale>
          <a:sx n="103" d="100"/>
          <a:sy n="103" d="100"/>
        </p:scale>
        <p:origin x="138" y="34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22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7670645151656934E-2"/>
          <c:y val="0.14787082749988989"/>
          <c:w val="0.83791618967982984"/>
          <c:h val="0.76240298516768434"/>
        </c:manualLayout>
      </c:layout>
      <c:pie3DChart>
        <c:varyColors val="1"/>
        <c:ser>
          <c:idx val="0"/>
          <c:order val="0"/>
          <c:tx>
            <c:strRef>
              <c:f>Sheet1!$B$1</c:f>
              <c:strCache>
                <c:ptCount val="1"/>
                <c:pt idx="0">
                  <c:v>Sales</c:v>
                </c:pt>
              </c:strCache>
            </c:strRef>
          </c:tx>
          <c:explosion val="11"/>
          <c:dPt>
            <c:idx val="0"/>
            <c:bubble3D val="0"/>
            <c:explosion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661E-42F0-8A42-E1EDF8AEDA1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2-661E-42F0-8A42-E1EDF8AEDA1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3-661E-42F0-8A42-E1EDF8AEDA1B}"/>
              </c:ext>
            </c:extLst>
          </c:dPt>
          <c:dLbls>
            <c:dLbl>
              <c:idx val="0"/>
              <c:layout>
                <c:manualLayout>
                  <c:x val="-0.23851664559629168"/>
                  <c:y val="-0.31697334438980795"/>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en-US" sz="1600" b="1" dirty="0">
                        <a:solidFill>
                          <a:schemeClr val="bg1"/>
                        </a:solidFill>
                      </a:rPr>
                      <a:t>Board</a:t>
                    </a:r>
                    <a:r>
                      <a:rPr lang="en-US" sz="1600" b="1" baseline="0" dirty="0">
                        <a:solidFill>
                          <a:schemeClr val="bg1"/>
                        </a:solidFill>
                      </a:rPr>
                      <a:t> of </a:t>
                    </a:r>
                  </a:p>
                  <a:p>
                    <a:pPr>
                      <a:defRPr/>
                    </a:pPr>
                    <a:r>
                      <a:rPr lang="en-US" sz="1600" b="1" baseline="0" dirty="0">
                        <a:solidFill>
                          <a:schemeClr val="bg1"/>
                        </a:solidFill>
                      </a:rPr>
                      <a:t>Education</a:t>
                    </a:r>
                  </a:p>
                  <a:p>
                    <a:pPr>
                      <a:defRPr/>
                    </a:pPr>
                    <a:r>
                      <a:rPr lang="en-US" sz="1600" b="1" baseline="0" dirty="0">
                        <a:solidFill>
                          <a:schemeClr val="bg1"/>
                        </a:solidFill>
                      </a:rPr>
                      <a:t>$23,496,128</a:t>
                    </a:r>
                  </a:p>
                  <a:p>
                    <a:pPr>
                      <a:defRPr/>
                    </a:pPr>
                    <a:r>
                      <a:rPr lang="en-US" sz="1600" b="1" baseline="0" dirty="0">
                        <a:solidFill>
                          <a:schemeClr val="bg1"/>
                        </a:solidFill>
                      </a:rPr>
                      <a:t>9.35% increase</a:t>
                    </a:r>
                    <a:endParaRPr lang="en-US" sz="1600" b="1"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0522545301306364"/>
                      <c:h val="0.26372929953023394"/>
                    </c:manualLayout>
                  </c15:layout>
                  <c15:showDataLabelsRange val="0"/>
                </c:ext>
                <c:ext xmlns:c16="http://schemas.microsoft.com/office/drawing/2014/chart" uri="{C3380CC4-5D6E-409C-BE32-E72D297353CC}">
                  <c16:uniqueId val="{00000001-661E-42F0-8A42-E1EDF8AEDA1B}"/>
                </c:ext>
              </c:extLst>
            </c:dLbl>
            <c:dLbl>
              <c:idx val="1"/>
              <c:layout>
                <c:manualLayout>
                  <c:x val="0.23935946059839863"/>
                  <c:y val="0.11326587891631799"/>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en-US" b="1" dirty="0">
                        <a:solidFill>
                          <a:schemeClr val="bg1"/>
                        </a:solidFill>
                      </a:rPr>
                      <a:t>General</a:t>
                    </a:r>
                    <a:endParaRPr lang="en-US" b="1" baseline="0" dirty="0">
                      <a:solidFill>
                        <a:schemeClr val="bg1"/>
                      </a:solidFill>
                    </a:endParaRPr>
                  </a:p>
                  <a:p>
                    <a:pPr>
                      <a:defRPr/>
                    </a:pPr>
                    <a:r>
                      <a:rPr lang="en-US" b="1" baseline="0" dirty="0">
                        <a:solidFill>
                          <a:schemeClr val="bg1"/>
                        </a:solidFill>
                      </a:rPr>
                      <a:t>Government</a:t>
                    </a:r>
                  </a:p>
                  <a:p>
                    <a:pPr>
                      <a:defRPr/>
                    </a:pPr>
                    <a:r>
                      <a:rPr lang="en-US" b="1" baseline="0" dirty="0">
                        <a:solidFill>
                          <a:schemeClr val="bg1"/>
                        </a:solidFill>
                      </a:rPr>
                      <a:t>$5,912,981</a:t>
                    </a:r>
                  </a:p>
                  <a:p>
                    <a:pPr>
                      <a:defRPr/>
                    </a:pPr>
                    <a:r>
                      <a:rPr lang="en-US" b="1" baseline="0" dirty="0">
                        <a:solidFill>
                          <a:schemeClr val="bg1"/>
                        </a:solidFill>
                      </a:rPr>
                      <a:t>4.73% increase</a:t>
                    </a:r>
                    <a:endParaRPr lang="en-US" b="1"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267172355667931"/>
                      <c:h val="0.20625802360354853"/>
                    </c:manualLayout>
                  </c15:layout>
                  <c15:showDataLabelsRange val="0"/>
                </c:ext>
                <c:ext xmlns:c16="http://schemas.microsoft.com/office/drawing/2014/chart" uri="{C3380CC4-5D6E-409C-BE32-E72D297353CC}">
                  <c16:uniqueId val="{00000002-661E-42F0-8A42-E1EDF8AEDA1B}"/>
                </c:ext>
              </c:extLst>
            </c:dLbl>
            <c:dLbl>
              <c:idx val="2"/>
              <c:layout>
                <c:manualLayout>
                  <c:x val="0.10366624525916561"/>
                  <c:y val="0"/>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en-US" b="1" baseline="0" dirty="0">
                        <a:solidFill>
                          <a:srgbClr val="76923C"/>
                        </a:solidFill>
                      </a:rPr>
                      <a:t>Redemption Of Debt</a:t>
                    </a:r>
                  </a:p>
                  <a:p>
                    <a:pPr>
                      <a:defRPr/>
                    </a:pPr>
                    <a:r>
                      <a:rPr lang="en-US" b="1" baseline="0" dirty="0">
                        <a:solidFill>
                          <a:srgbClr val="76923C"/>
                        </a:solidFill>
                      </a:rPr>
                      <a:t>$519,691 </a:t>
                    </a:r>
                  </a:p>
                  <a:p>
                    <a:pPr>
                      <a:defRPr/>
                    </a:pPr>
                    <a:r>
                      <a:rPr lang="en-US" b="1" baseline="0" dirty="0">
                        <a:solidFill>
                          <a:srgbClr val="76923C"/>
                        </a:solidFill>
                      </a:rPr>
                      <a:t>9.49% decrease</a:t>
                    </a:r>
                  </a:p>
                  <a:p>
                    <a:pPr>
                      <a:defRPr/>
                    </a:pPr>
                    <a:endParaRPr lang="en-US"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33122629582806573"/>
                      <c:h val="0.1289910859687827"/>
                    </c:manualLayout>
                  </c15:layout>
                  <c15:showDataLabelsRange val="0"/>
                </c:ext>
                <c:ext xmlns:c16="http://schemas.microsoft.com/office/drawing/2014/chart" uri="{C3380CC4-5D6E-409C-BE32-E72D297353CC}">
                  <c16:uniqueId val="{00000003-661E-42F0-8A42-E1EDF8AEDA1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Board of Education</c:v>
                </c:pt>
                <c:pt idx="1">
                  <c:v>General Government</c:v>
                </c:pt>
                <c:pt idx="2">
                  <c:v>Redemption of Debt</c:v>
                </c:pt>
              </c:strCache>
            </c:strRef>
          </c:cat>
          <c:val>
            <c:numRef>
              <c:f>Sheet1!$B$2:$B$4</c:f>
              <c:numCache>
                <c:formatCode>General</c:formatCode>
                <c:ptCount val="3"/>
                <c:pt idx="0">
                  <c:v>23496128</c:v>
                </c:pt>
                <c:pt idx="1">
                  <c:v>5912981</c:v>
                </c:pt>
                <c:pt idx="2">
                  <c:v>519691</c:v>
                </c:pt>
              </c:numCache>
            </c:numRef>
          </c:val>
          <c:extLst>
            <c:ext xmlns:c16="http://schemas.microsoft.com/office/drawing/2014/chart" uri="{C3380CC4-5D6E-409C-BE32-E72D297353CC}">
              <c16:uniqueId val="{00000000-661E-42F0-8A42-E1EDF8AEDA1B}"/>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FY'23</c:v>
                </c:pt>
              </c:strCache>
            </c:strRef>
          </c:tx>
          <c:spPr>
            <a:solidFill>
              <a:schemeClr val="accent1"/>
            </a:solidFill>
            <a:ln>
              <a:noFill/>
            </a:ln>
            <a:effectLst/>
          </c:spPr>
          <c:invertIfNegative val="0"/>
          <c:cat>
            <c:strRef>
              <c:f>Sheet1!$A$2:$A$4</c:f>
              <c:strCache>
                <c:ptCount val="3"/>
                <c:pt idx="0">
                  <c:v>Debt Redemption</c:v>
                </c:pt>
                <c:pt idx="1">
                  <c:v>General Government</c:v>
                </c:pt>
                <c:pt idx="2">
                  <c:v>Board of Education</c:v>
                </c:pt>
              </c:strCache>
            </c:strRef>
          </c:cat>
          <c:val>
            <c:numRef>
              <c:f>Sheet1!$B$2:$B$4</c:f>
              <c:numCache>
                <c:formatCode>General</c:formatCode>
                <c:ptCount val="3"/>
                <c:pt idx="0">
                  <c:v>297616</c:v>
                </c:pt>
                <c:pt idx="1">
                  <c:v>5267876</c:v>
                </c:pt>
                <c:pt idx="2">
                  <c:v>20135619</c:v>
                </c:pt>
              </c:numCache>
            </c:numRef>
          </c:val>
          <c:extLst>
            <c:ext xmlns:c16="http://schemas.microsoft.com/office/drawing/2014/chart" uri="{C3380CC4-5D6E-409C-BE32-E72D297353CC}">
              <c16:uniqueId val="{00000000-B11E-4379-B706-9B3341CD757C}"/>
            </c:ext>
          </c:extLst>
        </c:ser>
        <c:ser>
          <c:idx val="1"/>
          <c:order val="1"/>
          <c:tx>
            <c:strRef>
              <c:f>Sheet1!$C$1</c:f>
              <c:strCache>
                <c:ptCount val="1"/>
                <c:pt idx="0">
                  <c:v>FY'24</c:v>
                </c:pt>
              </c:strCache>
            </c:strRef>
          </c:tx>
          <c:spPr>
            <a:solidFill>
              <a:schemeClr val="accent2"/>
            </a:solidFill>
            <a:ln>
              <a:noFill/>
            </a:ln>
            <a:effectLst/>
          </c:spPr>
          <c:invertIfNegative val="0"/>
          <c:cat>
            <c:strRef>
              <c:f>Sheet1!$A$2:$A$4</c:f>
              <c:strCache>
                <c:ptCount val="3"/>
                <c:pt idx="0">
                  <c:v>Debt Redemption</c:v>
                </c:pt>
                <c:pt idx="1">
                  <c:v>General Government</c:v>
                </c:pt>
                <c:pt idx="2">
                  <c:v>Board of Education</c:v>
                </c:pt>
              </c:strCache>
            </c:strRef>
          </c:cat>
          <c:val>
            <c:numRef>
              <c:f>Sheet1!$C$2:$C$4</c:f>
              <c:numCache>
                <c:formatCode>#,##0</c:formatCode>
                <c:ptCount val="3"/>
                <c:pt idx="0">
                  <c:v>574163</c:v>
                </c:pt>
                <c:pt idx="1">
                  <c:v>5645788</c:v>
                </c:pt>
                <c:pt idx="2">
                  <c:v>21485846</c:v>
                </c:pt>
              </c:numCache>
            </c:numRef>
          </c:val>
          <c:extLst>
            <c:ext xmlns:c16="http://schemas.microsoft.com/office/drawing/2014/chart" uri="{C3380CC4-5D6E-409C-BE32-E72D297353CC}">
              <c16:uniqueId val="{00000001-B11E-4379-B706-9B3341CD757C}"/>
            </c:ext>
          </c:extLst>
        </c:ser>
        <c:ser>
          <c:idx val="2"/>
          <c:order val="2"/>
          <c:tx>
            <c:strRef>
              <c:f>Sheet1!$D$1</c:f>
              <c:strCache>
                <c:ptCount val="1"/>
                <c:pt idx="0">
                  <c:v>FY'25 Proposed</c:v>
                </c:pt>
              </c:strCache>
            </c:strRef>
          </c:tx>
          <c:spPr>
            <a:solidFill>
              <a:schemeClr val="accent3"/>
            </a:solidFill>
            <a:ln>
              <a:noFill/>
            </a:ln>
            <a:effectLst/>
          </c:spPr>
          <c:invertIfNegative val="0"/>
          <c:cat>
            <c:strRef>
              <c:f>Sheet1!$A$2:$A$4</c:f>
              <c:strCache>
                <c:ptCount val="3"/>
                <c:pt idx="0">
                  <c:v>Debt Redemption</c:v>
                </c:pt>
                <c:pt idx="1">
                  <c:v>General Government</c:v>
                </c:pt>
                <c:pt idx="2">
                  <c:v>Board of Education</c:v>
                </c:pt>
              </c:strCache>
            </c:strRef>
          </c:cat>
          <c:val>
            <c:numRef>
              <c:f>Sheet1!$D$2:$D$4</c:f>
              <c:numCache>
                <c:formatCode>#,##0</c:formatCode>
                <c:ptCount val="3"/>
                <c:pt idx="0">
                  <c:v>519691</c:v>
                </c:pt>
                <c:pt idx="1">
                  <c:v>5912981</c:v>
                </c:pt>
                <c:pt idx="2">
                  <c:v>23496128</c:v>
                </c:pt>
              </c:numCache>
            </c:numRef>
          </c:val>
          <c:extLst>
            <c:ext xmlns:c16="http://schemas.microsoft.com/office/drawing/2014/chart" uri="{C3380CC4-5D6E-409C-BE32-E72D297353CC}">
              <c16:uniqueId val="{00000002-B11E-4379-B706-9B3341CD757C}"/>
            </c:ext>
          </c:extLst>
        </c:ser>
        <c:dLbls>
          <c:showLegendKey val="0"/>
          <c:showVal val="0"/>
          <c:showCatName val="0"/>
          <c:showSerName val="0"/>
          <c:showPercent val="0"/>
          <c:showBubbleSize val="0"/>
        </c:dLbls>
        <c:gapWidth val="219"/>
        <c:overlap val="-27"/>
        <c:axId val="1588874335"/>
        <c:axId val="1588871455"/>
      </c:barChart>
      <c:catAx>
        <c:axId val="15888743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88871455"/>
        <c:crosses val="autoZero"/>
        <c:auto val="1"/>
        <c:lblAlgn val="ctr"/>
        <c:lblOffset val="100"/>
        <c:noMultiLvlLbl val="0"/>
      </c:catAx>
      <c:valAx>
        <c:axId val="15888714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888743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baseline="0" dirty="0">
                <a:solidFill>
                  <a:srgbClr val="1F497D"/>
                </a:solidFill>
              </a:rPr>
              <a:t>Increases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Increases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3-9CEF-4656-9D6D-4D7FA5F3554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4-9CEF-4656-9D6D-4D7FA5F3554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CEF-4656-9D6D-4D7FA5F3554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8-9CEF-4656-9D6D-4D7FA5F3554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7-9CEF-4656-9D6D-4D7FA5F35548}"/>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6-9CEF-4656-9D6D-4D7FA5F35548}"/>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1-9CEF-4656-9D6D-4D7FA5F35548}"/>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2-9CEF-4656-9D6D-4D7FA5F35548}"/>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9-9CEF-4656-9D6D-4D7FA5F35548}"/>
              </c:ext>
            </c:extLst>
          </c:dPt>
          <c:dLbls>
            <c:dLbl>
              <c:idx val="0"/>
              <c:layout>
                <c:manualLayout>
                  <c:x val="3.387201599800025E-2"/>
                  <c:y val="1.3455476070790271E-3"/>
                </c:manualLayout>
              </c:layout>
              <c:tx>
                <c:rich>
                  <a:bodyPr/>
                  <a:lstStyle/>
                  <a:p>
                    <a:r>
                      <a:rPr lang="en-US" dirty="0"/>
                      <a:t>98,125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9CEF-4656-9D6D-4D7FA5F35548}"/>
                </c:ext>
              </c:extLst>
            </c:dLbl>
            <c:dLbl>
              <c:idx val="1"/>
              <c:layout>
                <c:manualLayout>
                  <c:x val="1.5592790484522768E-2"/>
                  <c:y val="-3.16139864821193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CEF-4656-9D6D-4D7FA5F35548}"/>
                </c:ext>
              </c:extLst>
            </c:dLbl>
            <c:dLbl>
              <c:idx val="2"/>
              <c:layout>
                <c:manualLayout>
                  <c:x val="-2.8327240344956879E-2"/>
                  <c:y val="-2.33253240731454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CEF-4656-9D6D-4D7FA5F35548}"/>
                </c:ext>
              </c:extLst>
            </c:dLbl>
            <c:dLbl>
              <c:idx val="3"/>
              <c:layout>
                <c:manualLayout>
                  <c:x val="-6.5799587551556059E-3"/>
                  <c:y val="2.04129763387449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CEF-4656-9D6D-4D7FA5F35548}"/>
                </c:ext>
              </c:extLst>
            </c:dLbl>
            <c:dLbl>
              <c:idx val="4"/>
              <c:layout>
                <c:manualLayout>
                  <c:x val="-7.8738595175603058E-3"/>
                  <c:y val="3.618451244515034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CEF-4656-9D6D-4D7FA5F35548}"/>
                </c:ext>
              </c:extLst>
            </c:dLbl>
            <c:dLbl>
              <c:idx val="5"/>
              <c:layout>
                <c:manualLayout>
                  <c:x val="-8.7846831646044253E-3"/>
                  <c:y val="2.030174224202959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CEF-4656-9D6D-4D7FA5F35548}"/>
                </c:ext>
              </c:extLst>
            </c:dLbl>
            <c:dLbl>
              <c:idx val="6"/>
              <c:layout>
                <c:manualLayout>
                  <c:x val="-1.3720628671416072E-2"/>
                  <c:y val="1.586048286133808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CEF-4656-9D6D-4D7FA5F35548}"/>
                </c:ext>
              </c:extLst>
            </c:dLbl>
            <c:dLbl>
              <c:idx val="7"/>
              <c:layout>
                <c:manualLayout>
                  <c:x val="-2.9240355372245137E-2"/>
                  <c:y val="4.79157587107542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CEF-4656-9D6D-4D7FA5F35548}"/>
                </c:ext>
              </c:extLst>
            </c:dLbl>
            <c:dLbl>
              <c:idx val="8"/>
              <c:layout>
                <c:manualLayout>
                  <c:x val="1.3479304670249551E-2"/>
                  <c:y val="-1.91821072357475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CEF-4656-9D6D-4D7FA5F3554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Sheet1!$A$2:$A$10</c:f>
              <c:strCache>
                <c:ptCount val="9"/>
                <c:pt idx="0">
                  <c:v>Salaries</c:v>
                </c:pt>
                <c:pt idx="1">
                  <c:v>Land Use</c:v>
                </c:pt>
                <c:pt idx="2">
                  <c:v>Insurance &amp; Pension</c:v>
                </c:pt>
                <c:pt idx="3">
                  <c:v>Elections</c:v>
                </c:pt>
                <c:pt idx="4">
                  <c:v>Contingency Fund</c:v>
                </c:pt>
                <c:pt idx="5">
                  <c:v>Data Processing</c:v>
                </c:pt>
                <c:pt idx="6">
                  <c:v>EMS</c:v>
                </c:pt>
                <c:pt idx="7">
                  <c:v>WFP</c:v>
                </c:pt>
                <c:pt idx="8">
                  <c:v>NECCOG</c:v>
                </c:pt>
              </c:strCache>
            </c:strRef>
          </c:cat>
          <c:val>
            <c:numRef>
              <c:f>Sheet1!$B$2:$B$10</c:f>
              <c:numCache>
                <c:formatCode>#,##0</c:formatCode>
                <c:ptCount val="9"/>
                <c:pt idx="0">
                  <c:v>98125</c:v>
                </c:pt>
                <c:pt idx="1">
                  <c:v>52000</c:v>
                </c:pt>
                <c:pt idx="2">
                  <c:v>72243</c:v>
                </c:pt>
                <c:pt idx="3">
                  <c:v>14000</c:v>
                </c:pt>
                <c:pt idx="4">
                  <c:v>10000</c:v>
                </c:pt>
                <c:pt idx="5">
                  <c:v>15800</c:v>
                </c:pt>
                <c:pt idx="6">
                  <c:v>37292</c:v>
                </c:pt>
                <c:pt idx="7">
                  <c:v>29700</c:v>
                </c:pt>
                <c:pt idx="8">
                  <c:v>17900</c:v>
                </c:pt>
              </c:numCache>
            </c:numRef>
          </c:val>
          <c:extLst>
            <c:ext xmlns:c16="http://schemas.microsoft.com/office/drawing/2014/chart" uri="{C3380CC4-5D6E-409C-BE32-E72D297353CC}">
              <c16:uniqueId val="{00000000-9CEF-4656-9D6D-4D7FA5F35548}"/>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baseline="0" dirty="0">
                <a:solidFill>
                  <a:srgbClr val="1F497D"/>
                </a:solidFill>
              </a:rPr>
              <a:t>Public Health &amp; Safety Increases</a:t>
            </a:r>
          </a:p>
        </c:rich>
      </c:tx>
      <c:layout>
        <c:manualLayout>
          <c:xMode val="edge"/>
          <c:yMode val="edge"/>
          <c:x val="0.3184010362845125"/>
          <c:y val="3.261196330805631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Public Health &amp; Safety Increases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020-4B21-9EDC-B2B1CA36E35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020-4B21-9EDC-B2B1CA36E35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020-4B21-9EDC-B2B1CA36E35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EMS</c:v>
                </c:pt>
                <c:pt idx="1">
                  <c:v>WFPA</c:v>
                </c:pt>
                <c:pt idx="2">
                  <c:v>Paramedic Intercept</c:v>
                </c:pt>
              </c:strCache>
            </c:strRef>
          </c:cat>
          <c:val>
            <c:numRef>
              <c:f>Sheet1!$B$2:$B$4</c:f>
              <c:numCache>
                <c:formatCode>#,##0</c:formatCode>
                <c:ptCount val="3"/>
                <c:pt idx="0">
                  <c:v>37292</c:v>
                </c:pt>
                <c:pt idx="1">
                  <c:v>29700</c:v>
                </c:pt>
                <c:pt idx="2">
                  <c:v>8400</c:v>
                </c:pt>
              </c:numCache>
            </c:numRef>
          </c:val>
          <c:extLst>
            <c:ext xmlns:c16="http://schemas.microsoft.com/office/drawing/2014/chart" uri="{C3380CC4-5D6E-409C-BE32-E72D297353CC}">
              <c16:uniqueId val="{00000000-6F68-411A-BBF7-0A6E0B2DC808}"/>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aseline="0"/>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515966754155733"/>
          <c:y val="0.12578052865480424"/>
          <c:w val="0.35380764904386952"/>
          <c:h val="0.77501952391088746"/>
        </c:manualLayout>
      </c:layout>
      <c:pieChart>
        <c:varyColors val="1"/>
        <c:ser>
          <c:idx val="0"/>
          <c:order val="0"/>
          <c:tx>
            <c:strRef>
              <c:f>Sheet1!$B$1</c:f>
              <c:strCache>
                <c:ptCount val="1"/>
                <c:pt idx="0">
                  <c:v>.</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50A-4A81-AE22-D614213F683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50A-4A81-AE22-D614213F683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2-950A-4A81-AE22-D614213F6835}"/>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50A-4A81-AE22-D614213F6835}"/>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50A-4A81-AE22-D614213F6835}"/>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50A-4A81-AE22-D614213F683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Sheet1!$A$2:$A$4</c:f>
              <c:strCache>
                <c:ptCount val="3"/>
                <c:pt idx="0">
                  <c:v>Paramedic Intercept</c:v>
                </c:pt>
                <c:pt idx="1">
                  <c:v>Town Planner</c:v>
                </c:pt>
                <c:pt idx="2">
                  <c:v>Animal Control</c:v>
                </c:pt>
              </c:strCache>
            </c:strRef>
          </c:cat>
          <c:val>
            <c:numRef>
              <c:f>Sheet1!$B$2:$B$4</c:f>
              <c:numCache>
                <c:formatCode>#,##0</c:formatCode>
                <c:ptCount val="3"/>
                <c:pt idx="0">
                  <c:v>8400</c:v>
                </c:pt>
                <c:pt idx="1">
                  <c:v>6500</c:v>
                </c:pt>
                <c:pt idx="2">
                  <c:v>3000</c:v>
                </c:pt>
              </c:numCache>
            </c:numRef>
          </c:val>
          <c:extLst>
            <c:ext xmlns:c16="http://schemas.microsoft.com/office/drawing/2014/chart" uri="{C3380CC4-5D6E-409C-BE32-E72D297353CC}">
              <c16:uniqueId val="{00000000-950A-4A81-AE22-D614213F6835}"/>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0.79468</cdr:x>
      <cdr:y>0.51367</cdr:y>
    </cdr:from>
    <cdr:to>
      <cdr:x>0.91476</cdr:x>
      <cdr:y>0.69894</cdr:y>
    </cdr:to>
    <cdr:sp macro="" textlink="">
      <cdr:nvSpPr>
        <cdr:cNvPr id="2" name="TextBox 1">
          <a:extLst xmlns:a="http://schemas.openxmlformats.org/drawingml/2006/main">
            <a:ext uri="{FF2B5EF4-FFF2-40B4-BE49-F238E27FC236}">
              <a16:creationId xmlns:a16="http://schemas.microsoft.com/office/drawing/2014/main" id="{EA56009D-53DC-E4A8-F9FB-1D18EC41187C}"/>
            </a:ext>
          </a:extLst>
        </cdr:cNvPr>
        <cdr:cNvSpPr txBox="1"/>
      </cdr:nvSpPr>
      <cdr:spPr>
        <a:xfrm xmlns:a="http://schemas.openxmlformats.org/drawingml/2006/main">
          <a:off x="8258176" y="2535237"/>
          <a:ext cx="1247775"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0.84235</cdr:x>
      <cdr:y>0.76069</cdr:y>
    </cdr:from>
    <cdr:to>
      <cdr:x>0.93034</cdr:x>
      <cdr:y>0.94596</cdr:y>
    </cdr:to>
    <cdr:sp macro="" textlink="">
      <cdr:nvSpPr>
        <cdr:cNvPr id="3" name="TextBox 2">
          <a:extLst xmlns:a="http://schemas.openxmlformats.org/drawingml/2006/main">
            <a:ext uri="{FF2B5EF4-FFF2-40B4-BE49-F238E27FC236}">
              <a16:creationId xmlns:a16="http://schemas.microsoft.com/office/drawing/2014/main" id="{5B02E48B-B886-1918-34A8-5C43E9690D75}"/>
            </a:ext>
          </a:extLst>
        </cdr:cNvPr>
        <cdr:cNvSpPr txBox="1"/>
      </cdr:nvSpPr>
      <cdr:spPr>
        <a:xfrm xmlns:a="http://schemas.openxmlformats.org/drawingml/2006/main">
          <a:off x="8753476" y="375443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0.71825</cdr:x>
      <cdr:y>0.23941</cdr:y>
    </cdr:from>
    <cdr:to>
      <cdr:x>0.81349</cdr:x>
      <cdr:y>0.44803</cdr:y>
    </cdr:to>
    <cdr:sp macro="" textlink="">
      <cdr:nvSpPr>
        <cdr:cNvPr id="2" name="TextBox 1">
          <a:extLst xmlns:a="http://schemas.openxmlformats.org/drawingml/2006/main">
            <a:ext uri="{FF2B5EF4-FFF2-40B4-BE49-F238E27FC236}">
              <a16:creationId xmlns:a16="http://schemas.microsoft.com/office/drawing/2014/main" id="{DDFA58D3-9023-3123-F6AE-9D3F98DCA6AA}"/>
            </a:ext>
          </a:extLst>
        </cdr:cNvPr>
        <cdr:cNvSpPr txBox="1"/>
      </cdr:nvSpPr>
      <cdr:spPr>
        <a:xfrm xmlns:a="http://schemas.openxmlformats.org/drawingml/2006/main">
          <a:off x="6896100" y="104933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0.69444</cdr:x>
      <cdr:y>0.37911</cdr:y>
    </cdr:from>
    <cdr:to>
      <cdr:x>0.99107</cdr:x>
      <cdr:y>0.67186</cdr:y>
    </cdr:to>
    <cdr:sp macro="" textlink="">
      <cdr:nvSpPr>
        <cdr:cNvPr id="3" name="TextBox 2">
          <a:extLst xmlns:a="http://schemas.openxmlformats.org/drawingml/2006/main">
            <a:ext uri="{FF2B5EF4-FFF2-40B4-BE49-F238E27FC236}">
              <a16:creationId xmlns:a16="http://schemas.microsoft.com/office/drawing/2014/main" id="{39E0F591-5790-12FB-25E0-42E107F0DFC1}"/>
            </a:ext>
          </a:extLst>
        </cdr:cNvPr>
        <cdr:cNvSpPr txBox="1"/>
      </cdr:nvSpPr>
      <cdr:spPr>
        <a:xfrm xmlns:a="http://schemas.openxmlformats.org/drawingml/2006/main">
          <a:off x="6667499" y="1849437"/>
          <a:ext cx="2847975" cy="142814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800" b="1" dirty="0">
              <a:solidFill>
                <a:srgbClr val="4F81BD"/>
              </a:solidFill>
            </a:rPr>
            <a:t>Emergency </a:t>
          </a:r>
        </a:p>
        <a:p xmlns:a="http://schemas.openxmlformats.org/drawingml/2006/main">
          <a:pPr algn="ctr"/>
          <a:r>
            <a:rPr lang="en-US" sz="1800" b="1" dirty="0">
              <a:solidFill>
                <a:srgbClr val="4F81BD"/>
              </a:solidFill>
            </a:rPr>
            <a:t>Medical Services</a:t>
          </a:r>
        </a:p>
        <a:p xmlns:a="http://schemas.openxmlformats.org/drawingml/2006/main">
          <a:pPr algn="ctr"/>
          <a:r>
            <a:rPr lang="en-US" sz="1800" b="1" dirty="0">
              <a:solidFill>
                <a:srgbClr val="4F81BD"/>
              </a:solidFill>
            </a:rPr>
            <a:t>7.8% Increase</a:t>
          </a:r>
        </a:p>
        <a:p xmlns:a="http://schemas.openxmlformats.org/drawingml/2006/main">
          <a:pPr algn="ctr"/>
          <a:r>
            <a:rPr lang="en-US" sz="1800" b="1" dirty="0">
              <a:solidFill>
                <a:srgbClr val="4F81BD"/>
              </a:solidFill>
            </a:rPr>
            <a:t>In Salaries</a:t>
          </a:r>
        </a:p>
      </cdr:txBody>
    </cdr:sp>
  </cdr:relSizeAnchor>
  <cdr:relSizeAnchor xmlns:cdr="http://schemas.openxmlformats.org/drawingml/2006/chartDrawing">
    <cdr:from>
      <cdr:x>0</cdr:x>
      <cdr:y>0.54312</cdr:y>
    </cdr:from>
    <cdr:to>
      <cdr:x>0.29067</cdr:x>
      <cdr:y>0.87114</cdr:y>
    </cdr:to>
    <cdr:sp macro="" textlink="">
      <cdr:nvSpPr>
        <cdr:cNvPr id="4" name="TextBox 3">
          <a:extLst xmlns:a="http://schemas.openxmlformats.org/drawingml/2006/main">
            <a:ext uri="{FF2B5EF4-FFF2-40B4-BE49-F238E27FC236}">
              <a16:creationId xmlns:a16="http://schemas.microsoft.com/office/drawing/2014/main" id="{FD16F1C9-CCF6-2AB4-46C2-7834E623FB5A}"/>
            </a:ext>
          </a:extLst>
        </cdr:cNvPr>
        <cdr:cNvSpPr txBox="1"/>
      </cdr:nvSpPr>
      <cdr:spPr>
        <a:xfrm xmlns:a="http://schemas.openxmlformats.org/drawingml/2006/main">
          <a:off x="0" y="2649537"/>
          <a:ext cx="2790825" cy="1600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800" b="1" dirty="0">
              <a:solidFill>
                <a:srgbClr val="C0504D"/>
              </a:solidFill>
            </a:rPr>
            <a:t>Woodstock Fire</a:t>
          </a:r>
        </a:p>
        <a:p xmlns:a="http://schemas.openxmlformats.org/drawingml/2006/main">
          <a:pPr algn="ctr"/>
          <a:r>
            <a:rPr lang="en-US" sz="1800" b="1" dirty="0">
              <a:solidFill>
                <a:srgbClr val="C0504D"/>
              </a:solidFill>
            </a:rPr>
            <a:t>Protection Association</a:t>
          </a:r>
        </a:p>
        <a:p xmlns:a="http://schemas.openxmlformats.org/drawingml/2006/main">
          <a:pPr algn="ctr"/>
          <a:r>
            <a:rPr lang="en-US" sz="1800" b="1" dirty="0">
              <a:solidFill>
                <a:srgbClr val="C0504D"/>
              </a:solidFill>
            </a:rPr>
            <a:t>5.46% Increase due to</a:t>
          </a:r>
        </a:p>
        <a:p xmlns:a="http://schemas.openxmlformats.org/drawingml/2006/main">
          <a:pPr algn="ctr"/>
          <a:r>
            <a:rPr lang="en-US" sz="1800" b="1" dirty="0">
              <a:solidFill>
                <a:srgbClr val="C0504D"/>
              </a:solidFill>
            </a:rPr>
            <a:t>Computers, Software, </a:t>
          </a:r>
        </a:p>
        <a:p xmlns:a="http://schemas.openxmlformats.org/drawingml/2006/main">
          <a:pPr algn="ctr"/>
          <a:r>
            <a:rPr lang="en-US" sz="1800" b="1" dirty="0">
              <a:solidFill>
                <a:srgbClr val="C0504D"/>
              </a:solidFill>
            </a:rPr>
            <a:t>&amp; Maintenance</a:t>
          </a:r>
        </a:p>
        <a:p xmlns:a="http://schemas.openxmlformats.org/drawingml/2006/main">
          <a:endParaRPr lang="en-US" sz="1100" dirty="0"/>
        </a:p>
      </cdr:txBody>
    </cdr:sp>
  </cdr:relSizeAnchor>
  <cdr:relSizeAnchor xmlns:cdr="http://schemas.openxmlformats.org/drawingml/2006/chartDrawing">
    <cdr:from>
      <cdr:x>0</cdr:x>
      <cdr:y>0.09643</cdr:y>
    </cdr:from>
    <cdr:to>
      <cdr:x>0.33333</cdr:x>
      <cdr:y>0.41816</cdr:y>
    </cdr:to>
    <cdr:sp macro="" textlink="">
      <cdr:nvSpPr>
        <cdr:cNvPr id="5" name="TextBox 4">
          <a:extLst xmlns:a="http://schemas.openxmlformats.org/drawingml/2006/main">
            <a:ext uri="{FF2B5EF4-FFF2-40B4-BE49-F238E27FC236}">
              <a16:creationId xmlns:a16="http://schemas.microsoft.com/office/drawing/2014/main" id="{C830CD5B-1607-FB3E-2F92-378CE8898C19}"/>
            </a:ext>
          </a:extLst>
        </cdr:cNvPr>
        <cdr:cNvSpPr txBox="1"/>
      </cdr:nvSpPr>
      <cdr:spPr>
        <a:xfrm xmlns:a="http://schemas.openxmlformats.org/drawingml/2006/main">
          <a:off x="0" y="470413"/>
          <a:ext cx="3200400" cy="156952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800" b="1" dirty="0">
              <a:solidFill>
                <a:srgbClr val="76923C"/>
              </a:solidFill>
            </a:rPr>
            <a:t>Paramedic Intercept Services</a:t>
          </a:r>
        </a:p>
        <a:p xmlns:a="http://schemas.openxmlformats.org/drawingml/2006/main">
          <a:pPr algn="ctr"/>
          <a:r>
            <a:rPr lang="en-US" sz="1800" b="1" dirty="0">
              <a:solidFill>
                <a:srgbClr val="76923C"/>
              </a:solidFill>
            </a:rPr>
            <a:t>44% Increase due to NECCOG</a:t>
          </a:r>
        </a:p>
        <a:p xmlns:a="http://schemas.openxmlformats.org/drawingml/2006/main">
          <a:pPr algn="ctr"/>
          <a:r>
            <a:rPr lang="en-US" sz="1800" b="1" dirty="0">
              <a:solidFill>
                <a:srgbClr val="76923C"/>
              </a:solidFill>
            </a:rPr>
            <a:t>&amp; KB Ambulance Negotiations</a:t>
          </a:r>
        </a:p>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0.02381</cdr:x>
      <cdr:y>0.58697</cdr:y>
    </cdr:from>
    <cdr:to>
      <cdr:x>0.27877</cdr:x>
      <cdr:y>0.88736</cdr:y>
    </cdr:to>
    <cdr:sp macro="" textlink="">
      <cdr:nvSpPr>
        <cdr:cNvPr id="2" name="TextBox 1">
          <a:extLst xmlns:a="http://schemas.openxmlformats.org/drawingml/2006/main">
            <a:ext uri="{FF2B5EF4-FFF2-40B4-BE49-F238E27FC236}">
              <a16:creationId xmlns:a16="http://schemas.microsoft.com/office/drawing/2014/main" id="{6D84FF7D-0F92-0542-C67B-E4C598907666}"/>
            </a:ext>
          </a:extLst>
        </cdr:cNvPr>
        <cdr:cNvSpPr txBox="1"/>
      </cdr:nvSpPr>
      <cdr:spPr>
        <a:xfrm xmlns:a="http://schemas.openxmlformats.org/drawingml/2006/main">
          <a:off x="228600" y="2572742"/>
          <a:ext cx="2447925" cy="13166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800" b="1" dirty="0">
              <a:solidFill>
                <a:srgbClr val="C0504D"/>
              </a:solidFill>
            </a:rPr>
            <a:t>Town</a:t>
          </a:r>
        </a:p>
        <a:p xmlns:a="http://schemas.openxmlformats.org/drawingml/2006/main">
          <a:pPr algn="ctr"/>
          <a:r>
            <a:rPr lang="en-US" sz="1800" b="1" dirty="0">
              <a:solidFill>
                <a:srgbClr val="C0504D"/>
              </a:solidFill>
            </a:rPr>
            <a:t>Planner</a:t>
          </a:r>
        </a:p>
        <a:p xmlns:a="http://schemas.openxmlformats.org/drawingml/2006/main">
          <a:pPr algn="ctr"/>
          <a:r>
            <a:rPr lang="en-US" sz="1800" b="1" dirty="0">
              <a:solidFill>
                <a:srgbClr val="C0504D"/>
              </a:solidFill>
            </a:rPr>
            <a:t>16.5%</a:t>
          </a:r>
        </a:p>
      </cdr:txBody>
    </cdr:sp>
  </cdr:relSizeAnchor>
  <cdr:relSizeAnchor xmlns:cdr="http://schemas.openxmlformats.org/drawingml/2006/chartDrawing">
    <cdr:from>
      <cdr:x>0.20139</cdr:x>
      <cdr:y>0.04817</cdr:y>
    </cdr:from>
    <cdr:to>
      <cdr:x>0.41071</cdr:x>
      <cdr:y>0.28513</cdr:y>
    </cdr:to>
    <cdr:sp macro="" textlink="">
      <cdr:nvSpPr>
        <cdr:cNvPr id="3" name="TextBox 2">
          <a:extLst xmlns:a="http://schemas.openxmlformats.org/drawingml/2006/main">
            <a:ext uri="{FF2B5EF4-FFF2-40B4-BE49-F238E27FC236}">
              <a16:creationId xmlns:a16="http://schemas.microsoft.com/office/drawing/2014/main" id="{126F1AAA-30EC-6BD3-85BF-48A53728B03B}"/>
            </a:ext>
          </a:extLst>
        </cdr:cNvPr>
        <cdr:cNvSpPr txBox="1"/>
      </cdr:nvSpPr>
      <cdr:spPr>
        <a:xfrm xmlns:a="http://schemas.openxmlformats.org/drawingml/2006/main">
          <a:off x="1933575" y="243255"/>
          <a:ext cx="2009775" cy="119660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800" b="1" dirty="0">
              <a:solidFill>
                <a:srgbClr val="76923C"/>
              </a:solidFill>
            </a:rPr>
            <a:t>Animal</a:t>
          </a:r>
        </a:p>
        <a:p xmlns:a="http://schemas.openxmlformats.org/drawingml/2006/main">
          <a:pPr algn="ctr"/>
          <a:r>
            <a:rPr lang="en-US" sz="1800" b="1" dirty="0">
              <a:solidFill>
                <a:srgbClr val="76923C"/>
              </a:solidFill>
            </a:rPr>
            <a:t>Control</a:t>
          </a:r>
        </a:p>
        <a:p xmlns:a="http://schemas.openxmlformats.org/drawingml/2006/main">
          <a:pPr algn="ctr"/>
          <a:r>
            <a:rPr lang="en-US" sz="1800" b="1" dirty="0">
              <a:solidFill>
                <a:srgbClr val="76923C"/>
              </a:solidFill>
            </a:rPr>
            <a:t>7.8%</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47F476-161E-4A04-A0FB-965A0EEB4383}"/>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832E49AB-875B-42C8-941C-0DE0DBD2D3F3}"/>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F66B955-9ABA-47D4-BA0F-43D209E6DE06}" type="datetimeFigureOut">
              <a:rPr lang="en-US" smtClean="0"/>
              <a:t>3/27/2024</a:t>
            </a:fld>
            <a:endParaRPr lang="en-US" dirty="0"/>
          </a:p>
        </p:txBody>
      </p:sp>
      <p:sp>
        <p:nvSpPr>
          <p:cNvPr id="4" name="Footer Placeholder 3">
            <a:extLst>
              <a:ext uri="{FF2B5EF4-FFF2-40B4-BE49-F238E27FC236}">
                <a16:creationId xmlns:a16="http://schemas.microsoft.com/office/drawing/2014/main" id="{23EFBA4A-EC84-4A1C-951D-F76333FEEC65}"/>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0085306-E124-4DA3-9455-10E28A78FE3A}"/>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5FAA0D8-202C-4D3D-887A-429ECB6FFB65}" type="slidenum">
              <a:rPr lang="en-US" smtClean="0"/>
              <a:t>‹#›</a:t>
            </a:fld>
            <a:endParaRPr lang="en-US" dirty="0"/>
          </a:p>
        </p:txBody>
      </p:sp>
    </p:spTree>
    <p:extLst>
      <p:ext uri="{BB962C8B-B14F-4D97-AF65-F5344CB8AC3E}">
        <p14:creationId xmlns:p14="http://schemas.microsoft.com/office/powerpoint/2010/main" val="22334069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915128" y="1397977"/>
            <a:ext cx="8361229" cy="3007447"/>
          </a:xfrm>
        </p:spPr>
        <p:txBody>
          <a:bodyPr anchor="ctr" anchorCtr="0">
            <a:noAutofit/>
          </a:bodyPr>
          <a:lstStyle>
            <a:lvl1pPr algn="ctr">
              <a:defRPr sz="66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679906" y="4475023"/>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B77EF04-6424-4B70-94D1-FC932CBBDD9B}" type="datetimeFigureOut">
              <a:rPr lang="en-US" noProof="0" smtClean="0"/>
              <a:t>3/27/2024</a:t>
            </a:fld>
            <a:endParaRPr lang="en-US" noProof="0"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887674" y="726883"/>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8532326" y="1820272"/>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752858" y="609652"/>
            <a:ext cx="3152309"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8286318" y="1685652"/>
            <a:ext cx="3152309"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90129581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71600" y="685800"/>
            <a:ext cx="9601200" cy="1485900"/>
          </a:xfrm>
        </p:spPr>
        <p:txBody>
          <a:bodyPr>
            <a:normAutofit/>
          </a:bodyPr>
          <a:lstStyle>
            <a:lvl1pPr>
              <a:defRPr sz="48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3/27/2024</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8391654" y="1873024"/>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8152968" y="1752327"/>
            <a:ext cx="3152309"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740073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3/27/2024</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2572544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3/27/2024</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560471" y="2297695"/>
            <a:ext cx="9071059" cy="2767600"/>
          </a:xfrm>
        </p:spPr>
        <p:txBody>
          <a:bodyPr anchor="ctr"/>
          <a:lstStyle>
            <a:lvl1pPr marL="0" indent="0" algn="ctr">
              <a:buNone/>
              <a:defRPr sz="6000"/>
            </a:lvl1pPr>
          </a:lstStyle>
          <a:p>
            <a:pPr lvl="0"/>
            <a:r>
              <a:rPr lang="en-US" noProof="0"/>
              <a:t>Click to edit Master text styles</a:t>
            </a:r>
          </a:p>
        </p:txBody>
      </p:sp>
    </p:spTree>
    <p:extLst>
      <p:ext uri="{BB962C8B-B14F-4D97-AF65-F5344CB8AC3E}">
        <p14:creationId xmlns:p14="http://schemas.microsoft.com/office/powerpoint/2010/main" val="2266103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3/27/2024</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990140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870090" y="709300"/>
            <a:ext cx="2772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5791174" y="457175"/>
            <a:ext cx="609651" cy="1219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397977" y="1151796"/>
            <a:ext cx="9504485" cy="3007447"/>
          </a:xfrm>
        </p:spPr>
        <p:txBody>
          <a:bodyPr anchor="ctr" anchorCtr="0">
            <a:noAutofit/>
          </a:bodyPr>
          <a:lstStyle>
            <a:lvl1pPr algn="ctr">
              <a:defRPr sz="660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397977" y="4897053"/>
            <a:ext cx="9504485" cy="1086237"/>
          </a:xfrm>
        </p:spPr>
        <p:txBody>
          <a:bodyPr>
            <a:normAutofit/>
          </a:bodyPr>
          <a:lstStyle>
            <a:lvl1pPr marL="0" indent="0" algn="ctr">
              <a:lnSpc>
                <a:spcPct val="112000"/>
              </a:lnSpc>
              <a:spcBef>
                <a:spcPts val="0"/>
              </a:spcBef>
              <a:spcAft>
                <a:spcPts val="0"/>
              </a:spcAft>
              <a:buNone/>
              <a:defRPr sz="23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bg1"/>
                </a:solidFill>
              </a:defRPr>
            </a:lvl1pPr>
          </a:lstStyle>
          <a:p>
            <a:fld id="{3B77EF04-6424-4B70-94D1-FC932CBBDD9B}" type="datetimeFigureOut">
              <a:rPr lang="en-US" noProof="0" smtClean="0"/>
              <a:pPr/>
              <a:t>3/27/2024</a:t>
            </a:fld>
            <a:endParaRPr lang="en-US" noProof="0"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8549910" y="1820273"/>
            <a:ext cx="2772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752858" y="609652"/>
            <a:ext cx="3152309"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8286317" y="1685653"/>
            <a:ext cx="3152309"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23350295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71600" y="685800"/>
            <a:ext cx="9601200" cy="720213"/>
          </a:xfrm>
        </p:spPr>
        <p:txBody>
          <a:bodyPr>
            <a:noAutofit/>
          </a:bodyPr>
          <a:lstStyle>
            <a:lvl1pPr>
              <a:defRPr sz="4800"/>
            </a:lvl1pPr>
          </a:lstStyle>
          <a:p>
            <a:r>
              <a:rPr lang="en-US" noProof="0"/>
              <a:t>Click To Edit Master Title Style</a:t>
            </a:r>
          </a:p>
        </p:txBody>
      </p:sp>
      <p:sp>
        <p:nvSpPr>
          <p:cNvPr id="3" name="Content Placeholder 2"/>
          <p:cNvSpPr>
            <a:spLocks noGrp="1"/>
          </p:cNvSpPr>
          <p:nvPr>
            <p:ph idx="1"/>
          </p:nvPr>
        </p:nvSpPr>
        <p:spPr>
          <a:xfrm>
            <a:off x="1371600" y="1484671"/>
            <a:ext cx="96012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3/27/2024</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465008" y="1445344"/>
            <a:ext cx="9468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9941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6581723" y="404614"/>
            <a:ext cx="5191176"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7040199" y="564425"/>
            <a:ext cx="4356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Rectangle 7" title="Background Shape"/>
          <p:cNvSpPr/>
          <p:nvPr/>
        </p:nvSpPr>
        <p:spPr>
          <a:xfrm>
            <a:off x="0" y="376"/>
            <a:ext cx="6096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586246" y="400665"/>
            <a:ext cx="4858460" cy="1428136"/>
          </a:xfrm>
        </p:spPr>
        <p:txBody>
          <a:bodyPr anchor="ctr" anchorCtr="0">
            <a:noAutofit/>
          </a:bodyPr>
          <a:lstStyle>
            <a:lvl1pPr algn="ctr">
              <a:lnSpc>
                <a:spcPct val="84000"/>
              </a:lnSpc>
              <a:defRPr sz="48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586246" y="2113935"/>
            <a:ext cx="4858460" cy="4247186"/>
          </a:xfrm>
        </p:spPr>
        <p:txBody>
          <a:bodyPr/>
          <a:lstStyle>
            <a:lvl1pPr marL="285750" indent="-285750">
              <a:lnSpc>
                <a:spcPct val="100000"/>
              </a:lnSpc>
              <a:spcBef>
                <a:spcPts val="0"/>
              </a:spcBef>
              <a:spcAft>
                <a:spcPts val="100"/>
              </a:spcAft>
              <a:buFont typeface="Arial" panose="020B0604020202020204" pitchFamily="34" charset="0"/>
              <a:buChar char="•"/>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586246" y="6443554"/>
            <a:ext cx="1324322" cy="404614"/>
          </a:xfrm>
        </p:spPr>
        <p:txBody>
          <a:bodyPr/>
          <a:lstStyle>
            <a:lvl1pPr>
              <a:defRPr>
                <a:solidFill>
                  <a:schemeClr val="bg1"/>
                </a:solidFill>
              </a:defRPr>
            </a:lvl1pPr>
          </a:lstStyle>
          <a:p>
            <a:fld id="{3B77EF04-6424-4B70-94D1-FC932CBBDD9B}" type="datetimeFigureOut">
              <a:rPr lang="en-US" noProof="0" smtClean="0"/>
              <a:pPr/>
              <a:t>3/27/2024</a:t>
            </a:fld>
            <a:endParaRPr lang="en-US" noProof="0" dirty="0"/>
          </a:p>
        </p:txBody>
      </p:sp>
      <p:sp>
        <p:nvSpPr>
          <p:cNvPr id="6" name="Footer Placeholder 5"/>
          <p:cNvSpPr>
            <a:spLocks noGrp="1"/>
          </p:cNvSpPr>
          <p:nvPr>
            <p:ph type="ftr" sz="quarter" idx="11"/>
          </p:nvPr>
        </p:nvSpPr>
        <p:spPr>
          <a:xfrm>
            <a:off x="2825377" y="6453386"/>
            <a:ext cx="2619329"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10187939"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024000" y="0"/>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7145761" y="670570"/>
            <a:ext cx="4151312"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6747294" y="5188236"/>
            <a:ext cx="4858459" cy="1126906"/>
          </a:xfrm>
          <a:solidFill>
            <a:schemeClr val="bg2"/>
          </a:solidFill>
          <a:ln>
            <a:noFill/>
          </a:ln>
          <a:effectLst>
            <a:innerShdw blurRad="114300">
              <a:prstClr val="black"/>
            </a:innerShdw>
          </a:effectLst>
        </p:spPr>
        <p:txBody>
          <a:bodyPr anchor="ctr" anchorCtr="0"/>
          <a:lstStyle>
            <a:lvl1pPr marL="0" indent="0" algn="ctr">
              <a:buNone/>
              <a:defRPr sz="1800">
                <a:solidFill>
                  <a:schemeClr val="tx2">
                    <a:lumMod val="50000"/>
                  </a:schemeClr>
                </a:solidFill>
              </a:defRPr>
            </a:lvl1pPr>
            <a:lvl2pPr marL="530352" indent="0" algn="ctr">
              <a:buNone/>
              <a:defRPr sz="1800">
                <a:solidFill>
                  <a:schemeClr val="tx2">
                    <a:lumMod val="50000"/>
                  </a:schemeClr>
                </a:solidFill>
              </a:defRPr>
            </a:lvl2pPr>
            <a:lvl3pPr marL="987552" indent="0" algn="ctr">
              <a:buNone/>
              <a:defRPr sz="1600">
                <a:solidFill>
                  <a:schemeClr val="tx2">
                    <a:lumMod val="50000"/>
                  </a:schemeClr>
                </a:solidFill>
              </a:defRPr>
            </a:lvl3pPr>
            <a:lvl4pPr marL="1444752" indent="0" algn="ctr">
              <a:buNone/>
              <a:defRPr sz="1600">
                <a:solidFill>
                  <a:schemeClr val="tx2">
                    <a:lumMod val="50000"/>
                  </a:schemeClr>
                </a:solidFill>
              </a:defRPr>
            </a:lvl4pPr>
            <a:lvl5pPr marL="1901952" indent="0" algn="ctr">
              <a:buNone/>
              <a:defRPr sz="140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516927" y="335049"/>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5085711" y="33029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522817" y="1476927"/>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5081769" y="148200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808449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6581723" y="404614"/>
            <a:ext cx="5191176"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Rectangle 7" title="Background Shape"/>
          <p:cNvSpPr/>
          <p:nvPr/>
        </p:nvSpPr>
        <p:spPr>
          <a:xfrm>
            <a:off x="0" y="376"/>
            <a:ext cx="6096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586246" y="400665"/>
            <a:ext cx="4858460" cy="1428136"/>
          </a:xfrm>
        </p:spPr>
        <p:txBody>
          <a:bodyPr anchor="ctr" anchorCtr="0">
            <a:noAutofit/>
          </a:bodyPr>
          <a:lstStyle>
            <a:lvl1pPr algn="ctr">
              <a:lnSpc>
                <a:spcPct val="84000"/>
              </a:lnSpc>
              <a:defRPr sz="48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586246" y="2113935"/>
            <a:ext cx="4858460" cy="4247186"/>
          </a:xfrm>
        </p:spPr>
        <p:txBody>
          <a:bodyPr/>
          <a:lstStyle>
            <a:lvl1pPr marL="285750" indent="-285750">
              <a:lnSpc>
                <a:spcPct val="100000"/>
              </a:lnSpc>
              <a:spcBef>
                <a:spcPts val="0"/>
              </a:spcBef>
              <a:spcAft>
                <a:spcPts val="100"/>
              </a:spcAft>
              <a:buFont typeface="Arial" panose="020B0604020202020204" pitchFamily="34" charset="0"/>
              <a:buChar char="•"/>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586246" y="6443554"/>
            <a:ext cx="1324322" cy="404614"/>
          </a:xfrm>
        </p:spPr>
        <p:txBody>
          <a:bodyPr/>
          <a:lstStyle>
            <a:lvl1pPr>
              <a:defRPr>
                <a:solidFill>
                  <a:schemeClr val="bg1"/>
                </a:solidFill>
              </a:defRPr>
            </a:lvl1pPr>
          </a:lstStyle>
          <a:p>
            <a:fld id="{3B77EF04-6424-4B70-94D1-FC932CBBDD9B}" type="datetimeFigureOut">
              <a:rPr lang="en-US" noProof="0" smtClean="0"/>
              <a:pPr/>
              <a:t>3/27/2024</a:t>
            </a:fld>
            <a:endParaRPr lang="en-US" noProof="0" dirty="0"/>
          </a:p>
        </p:txBody>
      </p:sp>
      <p:sp>
        <p:nvSpPr>
          <p:cNvPr id="6" name="Footer Placeholder 5"/>
          <p:cNvSpPr>
            <a:spLocks noGrp="1"/>
          </p:cNvSpPr>
          <p:nvPr>
            <p:ph type="ftr" sz="quarter" idx="11"/>
          </p:nvPr>
        </p:nvSpPr>
        <p:spPr>
          <a:xfrm>
            <a:off x="2825377" y="6453386"/>
            <a:ext cx="2619329"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10187939"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024000" y="0"/>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516927" y="335049"/>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5085711" y="33029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522817" y="1476927"/>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5081769" y="148200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6695360" y="518474"/>
            <a:ext cx="4910394"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800">
                <a:solidFill>
                  <a:schemeClr val="tx2">
                    <a:lumMod val="50000"/>
                  </a:schemeClr>
                </a:solidFill>
              </a:defRPr>
            </a:lvl1pPr>
            <a:lvl2pPr>
              <a:defRPr lang="en-US" sz="1800">
                <a:solidFill>
                  <a:schemeClr val="tx2">
                    <a:lumMod val="50000"/>
                  </a:schemeClr>
                </a:solidFill>
              </a:defRPr>
            </a:lvl2pPr>
            <a:lvl3pPr>
              <a:defRPr lang="en-US" sz="1600">
                <a:solidFill>
                  <a:schemeClr val="tx2">
                    <a:lumMod val="50000"/>
                  </a:schemeClr>
                </a:solidFill>
              </a:defRPr>
            </a:lvl3pPr>
            <a:lvl4pPr>
              <a:defRPr lang="en-US" sz="1600">
                <a:solidFill>
                  <a:schemeClr val="tx2">
                    <a:lumMod val="50000"/>
                  </a:schemeClr>
                </a:solidFill>
              </a:defRPr>
            </a:lvl4pPr>
            <a:lvl5pPr>
              <a:defRPr lang="en-US" sz="140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1686602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6234898"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507591" y="5289755"/>
            <a:ext cx="5270049"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507591" y="409286"/>
            <a:ext cx="5270049"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 name="Title 1"/>
          <p:cNvSpPr>
            <a:spLocks noGrp="1"/>
          </p:cNvSpPr>
          <p:nvPr>
            <p:ph type="title" hasCustomPrompt="1"/>
          </p:nvPr>
        </p:nvSpPr>
        <p:spPr>
          <a:xfrm>
            <a:off x="6930776" y="477366"/>
            <a:ext cx="4644000" cy="1341602"/>
          </a:xfrm>
        </p:spPr>
        <p:txBody>
          <a:bodyPr anchor="ctr" anchorCtr="0">
            <a:normAutofit/>
          </a:bodyPr>
          <a:lstStyle>
            <a:lvl1pPr algn="ctr">
              <a:lnSpc>
                <a:spcPct val="84000"/>
              </a:lnSpc>
              <a:defRPr sz="48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6930775" y="1966451"/>
            <a:ext cx="4644001" cy="4388615"/>
          </a:xfrm>
        </p:spPr>
        <p:txBody>
          <a:bodyPr/>
          <a:lstStyle>
            <a:lvl1pPr marL="285750" indent="-285750">
              <a:lnSpc>
                <a:spcPct val="100000"/>
              </a:lnSpc>
              <a:spcBef>
                <a:spcPts val="0"/>
              </a:spcBef>
              <a:spcAft>
                <a:spcPts val="0"/>
              </a:spcAft>
              <a:buFont typeface="Arial" panose="020B0604020202020204" pitchFamily="34" charset="0"/>
              <a:buChar char="•"/>
              <a:defRPr sz="18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507591" y="6453386"/>
            <a:ext cx="1204572" cy="404614"/>
          </a:xfrm>
        </p:spPr>
        <p:txBody>
          <a:bodyPr/>
          <a:lstStyle>
            <a:lvl1pPr>
              <a:defRPr>
                <a:solidFill>
                  <a:schemeClr val="bg1"/>
                </a:solidFill>
              </a:defRPr>
            </a:lvl1pPr>
          </a:lstStyle>
          <a:p>
            <a:fld id="{3B77EF04-6424-4B70-94D1-FC932CBBDD9B}" type="datetimeFigureOut">
              <a:rPr lang="en-US" noProof="0" smtClean="0"/>
              <a:pPr/>
              <a:t>3/27/2024</a:t>
            </a:fld>
            <a:endParaRPr lang="en-US" noProof="0" dirty="0"/>
          </a:p>
        </p:txBody>
      </p:sp>
      <p:sp>
        <p:nvSpPr>
          <p:cNvPr id="6" name="Footer Placeholder 5"/>
          <p:cNvSpPr>
            <a:spLocks noGrp="1"/>
          </p:cNvSpPr>
          <p:nvPr>
            <p:ph type="ftr" sz="quarter" idx="11"/>
          </p:nvPr>
        </p:nvSpPr>
        <p:spPr>
          <a:xfrm>
            <a:off x="3403965" y="6453386"/>
            <a:ext cx="2373675"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234897" y="-376"/>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6845770" y="372071"/>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11058438" y="5819525"/>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806245" y="668595"/>
            <a:ext cx="4646651"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570275" y="5352418"/>
            <a:ext cx="5148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800">
                <a:solidFill>
                  <a:schemeClr val="accent3"/>
                </a:solidFill>
              </a:defRPr>
            </a:lvl1pPr>
            <a:lvl2pPr marL="530352" indent="0" algn="ctr">
              <a:buFont typeface="Arial" panose="020B0604020202020204" pitchFamily="34" charset="0"/>
              <a:buNone/>
              <a:defRPr sz="1800">
                <a:solidFill>
                  <a:schemeClr val="accent3"/>
                </a:solidFill>
              </a:defRPr>
            </a:lvl2pPr>
            <a:lvl3pPr marL="987552" indent="0" algn="ctr">
              <a:buFont typeface="Arial" panose="020B0604020202020204" pitchFamily="34" charset="0"/>
              <a:buNone/>
              <a:defRPr sz="1600">
                <a:solidFill>
                  <a:schemeClr val="accent3"/>
                </a:solidFill>
              </a:defRPr>
            </a:lvl3pPr>
            <a:lvl4pPr marL="1444752" indent="0" algn="ctr">
              <a:buFont typeface="Arial" panose="020B0604020202020204" pitchFamily="34" charset="0"/>
              <a:buNone/>
              <a:defRPr sz="1600">
                <a:solidFill>
                  <a:schemeClr val="accent3"/>
                </a:solidFill>
              </a:defRPr>
            </a:lvl4pPr>
            <a:lvl5pPr marL="1901952" indent="0" algn="ctr">
              <a:buFont typeface="Arial" panose="020B0604020202020204" pitchFamily="34" charset="0"/>
              <a:buNone/>
              <a:defRPr sz="140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11021316" y="361496"/>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6865431" y="5819524"/>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7118556" y="1789472"/>
            <a:ext cx="428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2821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6234898"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507591" y="409286"/>
            <a:ext cx="5270049"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 name="Title 1"/>
          <p:cNvSpPr>
            <a:spLocks noGrp="1"/>
          </p:cNvSpPr>
          <p:nvPr>
            <p:ph type="title" hasCustomPrompt="1"/>
          </p:nvPr>
        </p:nvSpPr>
        <p:spPr>
          <a:xfrm>
            <a:off x="6930776" y="477366"/>
            <a:ext cx="4644000" cy="1341602"/>
          </a:xfrm>
        </p:spPr>
        <p:txBody>
          <a:bodyPr anchor="ctr" anchorCtr="0">
            <a:normAutofit/>
          </a:bodyPr>
          <a:lstStyle>
            <a:lvl1pPr algn="ctr">
              <a:lnSpc>
                <a:spcPct val="84000"/>
              </a:lnSpc>
              <a:defRPr sz="48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6930775" y="1966451"/>
            <a:ext cx="4644001" cy="4388615"/>
          </a:xfrm>
        </p:spPr>
        <p:txBody>
          <a:bodyPr/>
          <a:lstStyle>
            <a:lvl1pPr marL="285750" indent="-285750">
              <a:lnSpc>
                <a:spcPct val="100000"/>
              </a:lnSpc>
              <a:spcBef>
                <a:spcPts val="0"/>
              </a:spcBef>
              <a:spcAft>
                <a:spcPts val="0"/>
              </a:spcAft>
              <a:buFont typeface="Arial" panose="020B0604020202020204" pitchFamily="34" charset="0"/>
              <a:buChar char="•"/>
              <a:defRPr sz="18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507591" y="6453386"/>
            <a:ext cx="1204572" cy="404614"/>
          </a:xfrm>
        </p:spPr>
        <p:txBody>
          <a:bodyPr/>
          <a:lstStyle>
            <a:lvl1pPr>
              <a:defRPr>
                <a:solidFill>
                  <a:schemeClr val="bg1"/>
                </a:solidFill>
              </a:defRPr>
            </a:lvl1pPr>
          </a:lstStyle>
          <a:p>
            <a:fld id="{3B77EF04-6424-4B70-94D1-FC932CBBDD9B}" type="datetimeFigureOut">
              <a:rPr lang="en-US" noProof="0" smtClean="0"/>
              <a:pPr/>
              <a:t>3/27/2024</a:t>
            </a:fld>
            <a:endParaRPr lang="en-US" noProof="0" dirty="0"/>
          </a:p>
        </p:txBody>
      </p:sp>
      <p:sp>
        <p:nvSpPr>
          <p:cNvPr id="6" name="Footer Placeholder 5"/>
          <p:cNvSpPr>
            <a:spLocks noGrp="1"/>
          </p:cNvSpPr>
          <p:nvPr>
            <p:ph type="ftr" sz="quarter" idx="11"/>
          </p:nvPr>
        </p:nvSpPr>
        <p:spPr>
          <a:xfrm>
            <a:off x="3403965" y="6453386"/>
            <a:ext cx="2373675"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234897" y="-376"/>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6845770" y="372071"/>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11058438" y="5819525"/>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806246" y="668595"/>
            <a:ext cx="4646651"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11021316" y="361496"/>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6865431" y="5819524"/>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7118556" y="1789472"/>
            <a:ext cx="428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5789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5025" y="1301360"/>
            <a:ext cx="9612971" cy="2852737"/>
          </a:xfrm>
        </p:spPr>
        <p:txBody>
          <a:bodyPr anchor="b">
            <a:normAutofit/>
          </a:bodyPr>
          <a:lstStyle>
            <a:lvl1pPr algn="r">
              <a:defRPr sz="72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B77EF04-6424-4B70-94D1-FC932CBBDD9B}" type="datetimeFigureOut">
              <a:rPr lang="en-US" noProof="0" smtClean="0"/>
              <a:t>3/27/2024</a:t>
            </a:fld>
            <a:endParaRPr lang="en-US" noProof="0"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8532326" y="1820272"/>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8286318" y="1685652"/>
            <a:ext cx="3152309"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159214435"/>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3/27/2024</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2968850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622095" y="0"/>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B77EF04-6424-4B70-94D1-FC932CBBDD9B}" type="datetimeFigureOut">
              <a:rPr lang="en-US" noProof="0" smtClean="0"/>
              <a:t>3/27/2024</a:t>
            </a:fld>
            <a:endParaRPr lang="en-US" noProof="0"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478095" y="376"/>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56303306"/>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62" r:id="rId3"/>
    <p:sldLayoutId id="2147483668" r:id="rId4"/>
    <p:sldLayoutId id="2147483671" r:id="rId5"/>
    <p:sldLayoutId id="2147483669" r:id="rId6"/>
    <p:sldLayoutId id="2147483672" r:id="rId7"/>
    <p:sldLayoutId id="2147483663" r:id="rId8"/>
    <p:sldLayoutId id="2147483664" r:id="rId9"/>
    <p:sldLayoutId id="2147483665" r:id="rId10"/>
    <p:sldLayoutId id="2147483666" r:id="rId11"/>
    <p:sldLayoutId id="2147483673" r:id="rId12"/>
    <p:sldLayoutId id="2147483667" r:id="rId13"/>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42900" indent="-342900" algn="l" defTabSz="914400" rtl="0" eaLnBrk="1" latinLnBrk="0" hangingPunct="1">
        <a:lnSpc>
          <a:spcPct val="94000"/>
        </a:lnSpc>
        <a:spcBef>
          <a:spcPts val="1000"/>
        </a:spcBef>
        <a:spcAft>
          <a:spcPts val="200"/>
        </a:spcAft>
        <a:buFont typeface="Arial" panose="020B0604020202020204" pitchFamily="34" charset="0"/>
        <a:buChar char="•"/>
        <a:defRPr sz="2400" kern="1200" baseline="0">
          <a:solidFill>
            <a:schemeClr val="tx2"/>
          </a:solidFill>
          <a:latin typeface="+mn-lt"/>
          <a:ea typeface="+mn-ea"/>
          <a:cs typeface="+mn-cs"/>
        </a:defRPr>
      </a:lvl1pPr>
      <a:lvl2pPr marL="873252" indent="-342900" algn="l" defTabSz="914400" rtl="0" eaLnBrk="1" latinLnBrk="0" hangingPunct="1">
        <a:lnSpc>
          <a:spcPct val="94000"/>
        </a:lnSpc>
        <a:spcBef>
          <a:spcPts val="500"/>
        </a:spcBef>
        <a:spcAft>
          <a:spcPts val="200"/>
        </a:spcAft>
        <a:buFont typeface="Arial" panose="020B0604020202020204" pitchFamily="34" charset="0"/>
        <a:buChar char="•"/>
        <a:defRPr sz="2400" i="1" kern="1200" baseline="0">
          <a:solidFill>
            <a:schemeClr val="tx2"/>
          </a:solidFill>
          <a:latin typeface="+mn-lt"/>
          <a:ea typeface="+mn-ea"/>
          <a:cs typeface="+mn-cs"/>
        </a:defRPr>
      </a:lvl2pPr>
      <a:lvl3pPr marL="1330452" indent="-342900" algn="l" defTabSz="914400" rtl="0" eaLnBrk="1" latinLnBrk="0" hangingPunct="1">
        <a:lnSpc>
          <a:spcPct val="94000"/>
        </a:lnSpc>
        <a:spcBef>
          <a:spcPts val="500"/>
        </a:spcBef>
        <a:spcAft>
          <a:spcPts val="200"/>
        </a:spcAft>
        <a:buFont typeface="Arial" panose="020B0604020202020204" pitchFamily="34" charset="0"/>
        <a:buChar char="•"/>
        <a:defRPr sz="2000" kern="1200" baseline="0">
          <a:solidFill>
            <a:schemeClr val="tx2"/>
          </a:solidFill>
          <a:latin typeface="+mn-lt"/>
          <a:ea typeface="+mn-ea"/>
          <a:cs typeface="+mn-cs"/>
        </a:defRPr>
      </a:lvl3pPr>
      <a:lvl4pPr marL="1787652" indent="-342900" algn="l" defTabSz="914400" rtl="0" eaLnBrk="1" latinLnBrk="0" hangingPunct="1">
        <a:lnSpc>
          <a:spcPct val="94000"/>
        </a:lnSpc>
        <a:spcBef>
          <a:spcPts val="500"/>
        </a:spcBef>
        <a:spcAft>
          <a:spcPts val="200"/>
        </a:spcAft>
        <a:buFont typeface="Arial" panose="020B0604020202020204" pitchFamily="34" charset="0"/>
        <a:buChar char="•"/>
        <a:defRPr sz="2000" i="1" kern="1200" baseline="0">
          <a:solidFill>
            <a:schemeClr val="tx2"/>
          </a:solidFill>
          <a:latin typeface="+mn-lt"/>
          <a:ea typeface="+mn-ea"/>
          <a:cs typeface="+mn-cs"/>
        </a:defRPr>
      </a:lvl4pPr>
      <a:lvl5pPr marL="2187702" indent="-285750" algn="l" defTabSz="914400" rtl="0" eaLnBrk="1" latinLnBrk="0" hangingPunct="1">
        <a:lnSpc>
          <a:spcPct val="94000"/>
        </a:lnSpc>
        <a:spcBef>
          <a:spcPts val="500"/>
        </a:spcBef>
        <a:spcAft>
          <a:spcPts val="200"/>
        </a:spcAft>
        <a:buFont typeface="Arial" panose="020B0604020202020204" pitchFamily="34" charset="0"/>
        <a:buChar char="•"/>
        <a:defRPr sz="18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p:txBody>
          <a:bodyPr/>
          <a:lstStyle/>
          <a:p>
            <a:r>
              <a:rPr lang="en-US" dirty="0"/>
              <a:t>Town of Woodstock</a:t>
            </a:r>
            <a:br>
              <a:rPr lang="en-US" dirty="0"/>
            </a:br>
            <a:r>
              <a:rPr lang="en-US" dirty="0"/>
              <a:t>General Government </a:t>
            </a:r>
            <a:br>
              <a:rPr lang="en-US" dirty="0"/>
            </a:br>
            <a:r>
              <a:rPr lang="en-US" dirty="0"/>
              <a:t>Budget</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p:txBody>
          <a:bodyPr/>
          <a:lstStyle/>
          <a:p>
            <a:r>
              <a:rPr lang="en-US" sz="4400" dirty="0"/>
              <a:t>Fiscal Year ‘24-25 Proposed Budget</a:t>
            </a:r>
          </a:p>
          <a:p>
            <a:endParaRPr lang="en-US" dirty="0"/>
          </a:p>
        </p:txBody>
      </p:sp>
    </p:spTree>
    <p:extLst>
      <p:ext uri="{BB962C8B-B14F-4D97-AF65-F5344CB8AC3E}">
        <p14:creationId xmlns:p14="http://schemas.microsoft.com/office/powerpoint/2010/main" val="2461678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a:extLst>
              <a:ext uri="{FF2B5EF4-FFF2-40B4-BE49-F238E27FC236}">
                <a16:creationId xmlns:a16="http://schemas.microsoft.com/office/drawing/2014/main" id="{F12377B0-4E41-010E-6D7C-9299D85DB4FA}"/>
              </a:ext>
            </a:extLst>
          </p:cNvPr>
          <p:cNvGraphicFramePr>
            <a:graphicFrameLocks noChangeAspect="1"/>
          </p:cNvGraphicFramePr>
          <p:nvPr>
            <p:extLst>
              <p:ext uri="{D42A27DB-BD31-4B8C-83A1-F6EECF244321}">
                <p14:modId xmlns:p14="http://schemas.microsoft.com/office/powerpoint/2010/main" val="3784078675"/>
              </p:ext>
            </p:extLst>
          </p:nvPr>
        </p:nvGraphicFramePr>
        <p:xfrm>
          <a:off x="1442906" y="464566"/>
          <a:ext cx="9571839" cy="5990118"/>
        </p:xfrm>
        <a:graphic>
          <a:graphicData uri="http://schemas.openxmlformats.org/presentationml/2006/ole">
            <mc:AlternateContent xmlns:mc="http://schemas.openxmlformats.org/markup-compatibility/2006">
              <mc:Choice xmlns:v="urn:schemas-microsoft-com:vml" Requires="v">
                <p:oleObj name="Worksheet" r:id="rId2" imgW="8858402" imgH="5543511" progId="Excel.Sheet.8">
                  <p:embed/>
                </p:oleObj>
              </mc:Choice>
              <mc:Fallback>
                <p:oleObj name="Worksheet" r:id="rId2" imgW="8858402" imgH="5543511" progId="Excel.Sheet.8">
                  <p:embed/>
                  <p:pic>
                    <p:nvPicPr>
                      <p:cNvPr id="0" name=""/>
                      <p:cNvPicPr/>
                      <p:nvPr/>
                    </p:nvPicPr>
                    <p:blipFill>
                      <a:blip r:embed="rId3"/>
                      <a:stretch>
                        <a:fillRect/>
                      </a:stretch>
                    </p:blipFill>
                    <p:spPr>
                      <a:xfrm>
                        <a:off x="1442906" y="464566"/>
                        <a:ext cx="9571839" cy="5990118"/>
                      </a:xfrm>
                      <a:prstGeom prst="rect">
                        <a:avLst/>
                      </a:prstGeom>
                    </p:spPr>
                  </p:pic>
                </p:oleObj>
              </mc:Fallback>
            </mc:AlternateContent>
          </a:graphicData>
        </a:graphic>
      </p:graphicFrame>
    </p:spTree>
    <p:extLst>
      <p:ext uri="{BB962C8B-B14F-4D97-AF65-F5344CB8AC3E}">
        <p14:creationId xmlns:p14="http://schemas.microsoft.com/office/powerpoint/2010/main" val="3889222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B64186D-B030-59FF-378D-E930815AC58D}"/>
              </a:ext>
            </a:extLst>
          </p:cNvPr>
          <p:cNvPicPr>
            <a:picLocks noChangeAspect="1"/>
          </p:cNvPicPr>
          <p:nvPr/>
        </p:nvPicPr>
        <p:blipFill>
          <a:blip r:embed="rId2"/>
          <a:stretch>
            <a:fillRect/>
          </a:stretch>
        </p:blipFill>
        <p:spPr>
          <a:xfrm>
            <a:off x="1294984" y="1237298"/>
            <a:ext cx="9602032" cy="4383404"/>
          </a:xfrm>
          <a:prstGeom prst="rect">
            <a:avLst/>
          </a:prstGeom>
        </p:spPr>
      </p:pic>
      <p:pic>
        <p:nvPicPr>
          <p:cNvPr id="5" name="Picture 4">
            <a:extLst>
              <a:ext uri="{FF2B5EF4-FFF2-40B4-BE49-F238E27FC236}">
                <a16:creationId xmlns:a16="http://schemas.microsoft.com/office/drawing/2014/main" id="{811FCFA7-D39A-3DFA-2DFF-94C23F1AE1AF}"/>
              </a:ext>
            </a:extLst>
          </p:cNvPr>
          <p:cNvPicPr>
            <a:picLocks noChangeAspect="1"/>
          </p:cNvPicPr>
          <p:nvPr/>
        </p:nvPicPr>
        <p:blipFill>
          <a:blip r:embed="rId3"/>
          <a:stretch>
            <a:fillRect/>
          </a:stretch>
        </p:blipFill>
        <p:spPr>
          <a:xfrm>
            <a:off x="1456883" y="429716"/>
            <a:ext cx="9862581" cy="5702636"/>
          </a:xfrm>
          <a:prstGeom prst="rect">
            <a:avLst/>
          </a:prstGeom>
        </p:spPr>
      </p:pic>
    </p:spTree>
    <p:extLst>
      <p:ext uri="{BB962C8B-B14F-4D97-AF65-F5344CB8AC3E}">
        <p14:creationId xmlns:p14="http://schemas.microsoft.com/office/powerpoint/2010/main" val="2048132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A9360-7146-F87A-3375-656E2E2C4870}"/>
              </a:ext>
            </a:extLst>
          </p:cNvPr>
          <p:cNvSpPr>
            <a:spLocks noGrp="1"/>
          </p:cNvSpPr>
          <p:nvPr>
            <p:ph type="title"/>
          </p:nvPr>
        </p:nvSpPr>
        <p:spPr/>
        <p:txBody>
          <a:bodyPr/>
          <a:lstStyle/>
          <a:p>
            <a:r>
              <a:rPr lang="en-US" dirty="0"/>
              <a:t>General Government Budget</a:t>
            </a:r>
          </a:p>
        </p:txBody>
      </p:sp>
      <p:sp>
        <p:nvSpPr>
          <p:cNvPr id="3" name="Content Placeholder 2">
            <a:extLst>
              <a:ext uri="{FF2B5EF4-FFF2-40B4-BE49-F238E27FC236}">
                <a16:creationId xmlns:a16="http://schemas.microsoft.com/office/drawing/2014/main" id="{2AD2B161-9D38-990D-B83B-A1FAAF603304}"/>
              </a:ext>
            </a:extLst>
          </p:cNvPr>
          <p:cNvSpPr>
            <a:spLocks noGrp="1"/>
          </p:cNvSpPr>
          <p:nvPr>
            <p:ph idx="1"/>
          </p:nvPr>
        </p:nvSpPr>
        <p:spPr/>
        <p:txBody>
          <a:bodyPr/>
          <a:lstStyle/>
          <a:p>
            <a:r>
              <a:rPr lang="en-US" dirty="0"/>
              <a:t>Fiscal Year ‘25 Estimated Revenues</a:t>
            </a:r>
          </a:p>
          <a:p>
            <a:pPr lvl="1"/>
            <a:r>
              <a:rPr lang="en-US" i="0" dirty="0"/>
              <a:t>Estimated revenues are the amount of revenues we anticipate receiving to fund the budget.</a:t>
            </a:r>
          </a:p>
          <a:p>
            <a:pPr lvl="1"/>
            <a:r>
              <a:rPr lang="en-US" i="0" dirty="0"/>
              <a:t>The under/over line item is surplus from FY’24 that helps to offset the new year’s taxes.</a:t>
            </a:r>
          </a:p>
          <a:p>
            <a:pPr lvl="1"/>
            <a:r>
              <a:rPr lang="en-US" i="0" dirty="0"/>
              <a:t>Fiscal Year ’25 estimated revenue is $28,546,522.</a:t>
            </a:r>
          </a:p>
          <a:p>
            <a:pPr lvl="1"/>
            <a:r>
              <a:rPr lang="en-US" i="0" dirty="0"/>
              <a:t>The total combined proposed budget is $29,928,800.</a:t>
            </a:r>
          </a:p>
          <a:p>
            <a:pPr lvl="1"/>
            <a:r>
              <a:rPr lang="en-US" i="0" dirty="0"/>
              <a:t>The estimated mill increase to fund the combined Board of Education and General Government budget would be 1.45 mills.</a:t>
            </a:r>
          </a:p>
          <a:p>
            <a:pPr lvl="1"/>
            <a:endParaRPr lang="en-US" i="0" dirty="0"/>
          </a:p>
        </p:txBody>
      </p:sp>
    </p:spTree>
    <p:extLst>
      <p:ext uri="{BB962C8B-B14F-4D97-AF65-F5344CB8AC3E}">
        <p14:creationId xmlns:p14="http://schemas.microsoft.com/office/powerpoint/2010/main" val="1890107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58597A3-DC10-6847-912D-682CBCE5D556}"/>
              </a:ext>
            </a:extLst>
          </p:cNvPr>
          <p:cNvPicPr>
            <a:picLocks noChangeAspect="1"/>
          </p:cNvPicPr>
          <p:nvPr/>
        </p:nvPicPr>
        <p:blipFill>
          <a:blip r:embed="rId2"/>
          <a:stretch>
            <a:fillRect/>
          </a:stretch>
        </p:blipFill>
        <p:spPr>
          <a:xfrm>
            <a:off x="1384183" y="67576"/>
            <a:ext cx="9638951" cy="6750698"/>
          </a:xfrm>
          <a:prstGeom prst="rect">
            <a:avLst/>
          </a:prstGeom>
        </p:spPr>
      </p:pic>
      <p:sp>
        <p:nvSpPr>
          <p:cNvPr id="6" name="Star: 5 Points 5">
            <a:extLst>
              <a:ext uri="{FF2B5EF4-FFF2-40B4-BE49-F238E27FC236}">
                <a16:creationId xmlns:a16="http://schemas.microsoft.com/office/drawing/2014/main" id="{57163141-66A9-8899-DFCB-DE689C3B7E70}"/>
              </a:ext>
            </a:extLst>
          </p:cNvPr>
          <p:cNvSpPr/>
          <p:nvPr/>
        </p:nvSpPr>
        <p:spPr>
          <a:xfrm>
            <a:off x="11107025" y="2692866"/>
            <a:ext cx="352337" cy="302003"/>
          </a:xfrm>
          <a:prstGeom prst="star5">
            <a:avLst/>
          </a:prstGeom>
          <a:solidFill>
            <a:srgbClr val="1F497D"/>
          </a:solidFill>
          <a:ln>
            <a:solidFill>
              <a:srgbClr val="1F497D"/>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4445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tar: 5 Points 6">
            <a:extLst>
              <a:ext uri="{FF2B5EF4-FFF2-40B4-BE49-F238E27FC236}">
                <a16:creationId xmlns:a16="http://schemas.microsoft.com/office/drawing/2014/main" id="{2A2E641A-5149-3BA6-FBA7-D6D185DBF5DE}"/>
              </a:ext>
            </a:extLst>
          </p:cNvPr>
          <p:cNvSpPr/>
          <p:nvPr/>
        </p:nvSpPr>
        <p:spPr>
          <a:xfrm>
            <a:off x="1510018" y="5914238"/>
            <a:ext cx="377505" cy="369115"/>
          </a:xfrm>
          <a:prstGeom prst="star5">
            <a:avLst/>
          </a:prstGeom>
          <a:solidFill>
            <a:srgbClr val="1F497D"/>
          </a:solidFill>
          <a:ln>
            <a:solidFill>
              <a:srgbClr val="1F497D"/>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61A545F5-9322-34A1-8A6B-7C0FEA59891D}"/>
              </a:ext>
            </a:extLst>
          </p:cNvPr>
          <p:cNvPicPr>
            <a:picLocks noChangeAspect="1"/>
          </p:cNvPicPr>
          <p:nvPr/>
        </p:nvPicPr>
        <p:blipFill>
          <a:blip r:embed="rId2"/>
          <a:stretch>
            <a:fillRect/>
          </a:stretch>
        </p:blipFill>
        <p:spPr>
          <a:xfrm>
            <a:off x="1954636" y="287986"/>
            <a:ext cx="8467288" cy="6442244"/>
          </a:xfrm>
          <a:prstGeom prst="rect">
            <a:avLst/>
          </a:prstGeom>
        </p:spPr>
      </p:pic>
    </p:spTree>
    <p:extLst>
      <p:ext uri="{BB962C8B-B14F-4D97-AF65-F5344CB8AC3E}">
        <p14:creationId xmlns:p14="http://schemas.microsoft.com/office/powerpoint/2010/main" val="3678116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09D6F-11FD-AA55-4E0A-5E6E284EF726}"/>
              </a:ext>
            </a:extLst>
          </p:cNvPr>
          <p:cNvSpPr>
            <a:spLocks noGrp="1"/>
          </p:cNvSpPr>
          <p:nvPr>
            <p:ph type="title"/>
          </p:nvPr>
        </p:nvSpPr>
        <p:spPr/>
        <p:txBody>
          <a:bodyPr/>
          <a:lstStyle/>
          <a:p>
            <a:r>
              <a:rPr lang="en-US" dirty="0"/>
              <a:t>General Government Budget</a:t>
            </a:r>
          </a:p>
        </p:txBody>
      </p:sp>
      <p:sp>
        <p:nvSpPr>
          <p:cNvPr id="3" name="Content Placeholder 2">
            <a:extLst>
              <a:ext uri="{FF2B5EF4-FFF2-40B4-BE49-F238E27FC236}">
                <a16:creationId xmlns:a16="http://schemas.microsoft.com/office/drawing/2014/main" id="{B568B996-85A1-EA81-6C1C-39683667F50B}"/>
              </a:ext>
            </a:extLst>
          </p:cNvPr>
          <p:cNvSpPr>
            <a:spLocks noGrp="1"/>
          </p:cNvSpPr>
          <p:nvPr>
            <p:ph idx="1"/>
          </p:nvPr>
        </p:nvSpPr>
        <p:spPr/>
        <p:txBody>
          <a:bodyPr/>
          <a:lstStyle/>
          <a:p>
            <a:r>
              <a:rPr lang="en-US" dirty="0"/>
              <a:t>Final Comments</a:t>
            </a:r>
          </a:p>
          <a:p>
            <a:r>
              <a:rPr lang="en-US" dirty="0"/>
              <a:t>Questions</a:t>
            </a:r>
          </a:p>
        </p:txBody>
      </p:sp>
    </p:spTree>
    <p:extLst>
      <p:ext uri="{BB962C8B-B14F-4D97-AF65-F5344CB8AC3E}">
        <p14:creationId xmlns:p14="http://schemas.microsoft.com/office/powerpoint/2010/main" val="1889810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187F3-6B4A-40F1-BCC1-2E7D4A05E81D}"/>
              </a:ext>
            </a:extLst>
          </p:cNvPr>
          <p:cNvSpPr>
            <a:spLocks noGrp="1"/>
          </p:cNvSpPr>
          <p:nvPr>
            <p:ph type="title"/>
          </p:nvPr>
        </p:nvSpPr>
        <p:spPr>
          <a:xfrm>
            <a:off x="765025" y="503854"/>
            <a:ext cx="9612971" cy="2379306"/>
          </a:xfrm>
        </p:spPr>
        <p:txBody>
          <a:bodyPr/>
          <a:lstStyle/>
          <a:p>
            <a:r>
              <a:rPr lang="en-US" cap="none" dirty="0"/>
              <a:t>Thank You for joining us </a:t>
            </a:r>
          </a:p>
        </p:txBody>
      </p:sp>
      <p:sp>
        <p:nvSpPr>
          <p:cNvPr id="3" name="Text Placeholder 2">
            <a:extLst>
              <a:ext uri="{FF2B5EF4-FFF2-40B4-BE49-F238E27FC236}">
                <a16:creationId xmlns:a16="http://schemas.microsoft.com/office/drawing/2014/main" id="{B3F83C47-D968-460C-9EA4-09143A053927}"/>
              </a:ext>
            </a:extLst>
          </p:cNvPr>
          <p:cNvSpPr>
            <a:spLocks noGrp="1"/>
          </p:cNvSpPr>
          <p:nvPr>
            <p:ph type="body" idx="1"/>
          </p:nvPr>
        </p:nvSpPr>
        <p:spPr>
          <a:xfrm>
            <a:off x="765025" y="2980346"/>
            <a:ext cx="9612971" cy="2506054"/>
          </a:xfrm>
        </p:spPr>
        <p:txBody>
          <a:bodyPr/>
          <a:lstStyle/>
          <a:p>
            <a:r>
              <a:rPr lang="en-US" dirty="0"/>
              <a:t>Please join us at the Annual Town Meeting </a:t>
            </a:r>
          </a:p>
          <a:p>
            <a:r>
              <a:rPr lang="en-US" dirty="0"/>
              <a:t>*May 14</a:t>
            </a:r>
            <a:r>
              <a:rPr lang="en-US" baseline="30000" dirty="0"/>
              <a:t>th</a:t>
            </a:r>
            <a:r>
              <a:rPr lang="en-US" dirty="0"/>
              <a:t> at the Woodstock Middle School Cafeteria 7 pm  </a:t>
            </a:r>
          </a:p>
          <a:p>
            <a:r>
              <a:rPr lang="en-US" dirty="0"/>
              <a:t>Remember to vote at the Budget Referendum</a:t>
            </a:r>
          </a:p>
          <a:p>
            <a:r>
              <a:rPr lang="en-US" dirty="0"/>
              <a:t>*May 21</a:t>
            </a:r>
            <a:r>
              <a:rPr lang="en-US" baseline="30000" dirty="0"/>
              <a:t>st</a:t>
            </a:r>
            <a:r>
              <a:rPr lang="en-US" dirty="0"/>
              <a:t> Woodstock Town Hall Noon to 8 pm</a:t>
            </a:r>
          </a:p>
          <a:p>
            <a:r>
              <a:rPr lang="en-US" dirty="0"/>
              <a:t>(*Dates and locations are not official yet)</a:t>
            </a:r>
          </a:p>
        </p:txBody>
      </p:sp>
    </p:spTree>
    <p:extLst>
      <p:ext uri="{BB962C8B-B14F-4D97-AF65-F5344CB8AC3E}">
        <p14:creationId xmlns:p14="http://schemas.microsoft.com/office/powerpoint/2010/main" val="3294778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28594-E3E7-4921-BB26-C93A4252F5E9}"/>
              </a:ext>
            </a:extLst>
          </p:cNvPr>
          <p:cNvSpPr>
            <a:spLocks noGrp="1"/>
          </p:cNvSpPr>
          <p:nvPr>
            <p:ph type="ctrTitle"/>
          </p:nvPr>
        </p:nvSpPr>
        <p:spPr>
          <a:xfrm>
            <a:off x="1915128" y="781050"/>
            <a:ext cx="8361229" cy="1428750"/>
          </a:xfrm>
        </p:spPr>
        <p:txBody>
          <a:bodyPr/>
          <a:lstStyle/>
          <a:p>
            <a:r>
              <a:rPr lang="en-US" cap="none" dirty="0">
                <a:latin typeface="Impact" panose="020B0806030902050204" pitchFamily="34" charset="0"/>
              </a:rPr>
              <a:t>Objectives</a:t>
            </a:r>
          </a:p>
        </p:txBody>
      </p:sp>
      <p:sp>
        <p:nvSpPr>
          <p:cNvPr id="3" name="Subtitle 2">
            <a:extLst>
              <a:ext uri="{FF2B5EF4-FFF2-40B4-BE49-F238E27FC236}">
                <a16:creationId xmlns:a16="http://schemas.microsoft.com/office/drawing/2014/main" id="{3BCAE2CE-F5D8-4BB6-A52B-9737F0CA11B5}"/>
              </a:ext>
            </a:extLst>
          </p:cNvPr>
          <p:cNvSpPr>
            <a:spLocks noGrp="1"/>
          </p:cNvSpPr>
          <p:nvPr>
            <p:ph type="subTitle" idx="1"/>
          </p:nvPr>
        </p:nvSpPr>
        <p:spPr>
          <a:xfrm>
            <a:off x="1409700" y="2438401"/>
            <a:ext cx="9410700" cy="3122860"/>
          </a:xfrm>
        </p:spPr>
        <p:txBody>
          <a:bodyPr>
            <a:normAutofit/>
          </a:bodyPr>
          <a:lstStyle/>
          <a:p>
            <a:pPr marL="342900" indent="-342900" algn="l">
              <a:buFont typeface="Arial" panose="020B0604020202020204" pitchFamily="34" charset="0"/>
              <a:buChar char="•"/>
            </a:pPr>
            <a:r>
              <a:rPr lang="en-US" sz="2400" dirty="0"/>
              <a:t>Provide an overview of the General Government budget requests.</a:t>
            </a:r>
          </a:p>
          <a:p>
            <a:pPr marL="342900" indent="-342900" algn="l">
              <a:buFont typeface="Arial" panose="020B0604020202020204" pitchFamily="34" charset="0"/>
              <a:buChar char="•"/>
            </a:pPr>
            <a:r>
              <a:rPr lang="en-US" sz="2400" dirty="0"/>
              <a:t>Give citizens of the town the opportunity to voice their opinions regarding the total budget or its parts. </a:t>
            </a:r>
          </a:p>
          <a:p>
            <a:pPr marL="342900" indent="-342900" algn="l">
              <a:buFont typeface="Arial" panose="020B0604020202020204" pitchFamily="34" charset="0"/>
              <a:buChar char="•"/>
            </a:pPr>
            <a:r>
              <a:rPr lang="en-US" sz="2400" dirty="0"/>
              <a:t>This will help guide the town’s elected representatives on the Board of Finance and Board of Selectmen as they make any necessary adjustments in the coming weeks prior to the formal recommendation. </a:t>
            </a:r>
          </a:p>
          <a:p>
            <a:endParaRPr lang="en-US" dirty="0"/>
          </a:p>
        </p:txBody>
      </p:sp>
    </p:spTree>
    <p:extLst>
      <p:ext uri="{BB962C8B-B14F-4D97-AF65-F5344CB8AC3E}">
        <p14:creationId xmlns:p14="http://schemas.microsoft.com/office/powerpoint/2010/main" val="2682545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5E45B-22B8-1801-80D6-F17FF27F38B6}"/>
              </a:ext>
            </a:extLst>
          </p:cNvPr>
          <p:cNvSpPr>
            <a:spLocks noGrp="1"/>
          </p:cNvSpPr>
          <p:nvPr>
            <p:ph type="title"/>
          </p:nvPr>
        </p:nvSpPr>
        <p:spPr/>
        <p:txBody>
          <a:bodyPr/>
          <a:lstStyle/>
          <a:p>
            <a:r>
              <a:rPr lang="en-US" dirty="0"/>
              <a:t>General Government Budget</a:t>
            </a:r>
          </a:p>
        </p:txBody>
      </p:sp>
      <p:sp>
        <p:nvSpPr>
          <p:cNvPr id="3" name="Content Placeholder 2">
            <a:extLst>
              <a:ext uri="{FF2B5EF4-FFF2-40B4-BE49-F238E27FC236}">
                <a16:creationId xmlns:a16="http://schemas.microsoft.com/office/drawing/2014/main" id="{B22E3F2F-CB67-9AD0-F690-C330D70371F3}"/>
              </a:ext>
            </a:extLst>
          </p:cNvPr>
          <p:cNvSpPr>
            <a:spLocks noGrp="1"/>
          </p:cNvSpPr>
          <p:nvPr>
            <p:ph idx="1"/>
          </p:nvPr>
        </p:nvSpPr>
        <p:spPr>
          <a:xfrm>
            <a:off x="1371599" y="1484671"/>
            <a:ext cx="9946433" cy="4382729"/>
          </a:xfrm>
        </p:spPr>
        <p:txBody>
          <a:bodyPr/>
          <a:lstStyle/>
          <a:p>
            <a:r>
              <a:rPr lang="en-US" dirty="0"/>
              <a:t>FY ‘25 Combined Budget Breakdown</a:t>
            </a:r>
          </a:p>
        </p:txBody>
      </p:sp>
      <p:graphicFrame>
        <p:nvGraphicFramePr>
          <p:cNvPr id="6" name="Chart 5">
            <a:extLst>
              <a:ext uri="{FF2B5EF4-FFF2-40B4-BE49-F238E27FC236}">
                <a16:creationId xmlns:a16="http://schemas.microsoft.com/office/drawing/2014/main" id="{1095555D-0BB1-7AAE-00EE-9527FA9EE647}"/>
              </a:ext>
            </a:extLst>
          </p:cNvPr>
          <p:cNvGraphicFramePr/>
          <p:nvPr>
            <p:extLst>
              <p:ext uri="{D42A27DB-BD31-4B8C-83A1-F6EECF244321}">
                <p14:modId xmlns:p14="http://schemas.microsoft.com/office/powerpoint/2010/main" val="2424883334"/>
              </p:ext>
            </p:extLst>
          </p:nvPr>
        </p:nvGraphicFramePr>
        <p:xfrm>
          <a:off x="1452519" y="1885951"/>
          <a:ext cx="7534275" cy="497204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10ACB543-E78D-0C20-B241-B3F624FD0456}"/>
              </a:ext>
            </a:extLst>
          </p:cNvPr>
          <p:cNvSpPr txBox="1"/>
          <p:nvPr/>
        </p:nvSpPr>
        <p:spPr>
          <a:xfrm>
            <a:off x="8195195" y="1644710"/>
            <a:ext cx="2544286" cy="2031325"/>
          </a:xfrm>
          <a:prstGeom prst="rect">
            <a:avLst/>
          </a:prstGeom>
          <a:noFill/>
        </p:spPr>
        <p:txBody>
          <a:bodyPr wrap="none" rtlCol="0">
            <a:spAutoFit/>
          </a:bodyPr>
          <a:lstStyle/>
          <a:p>
            <a:r>
              <a:rPr lang="en-US" dirty="0">
                <a:solidFill>
                  <a:srgbClr val="1F497D"/>
                </a:solidFill>
              </a:rPr>
              <a:t>Due to the decrease</a:t>
            </a:r>
          </a:p>
          <a:p>
            <a:r>
              <a:rPr lang="en-US" dirty="0">
                <a:solidFill>
                  <a:srgbClr val="1F497D"/>
                </a:solidFill>
              </a:rPr>
              <a:t>in debt, the overall</a:t>
            </a:r>
          </a:p>
          <a:p>
            <a:r>
              <a:rPr lang="en-US" dirty="0">
                <a:solidFill>
                  <a:srgbClr val="1F497D"/>
                </a:solidFill>
              </a:rPr>
              <a:t>Proposed General </a:t>
            </a:r>
          </a:p>
          <a:p>
            <a:r>
              <a:rPr lang="en-US" dirty="0">
                <a:solidFill>
                  <a:srgbClr val="1F497D"/>
                </a:solidFill>
              </a:rPr>
              <a:t>Government Budget is </a:t>
            </a:r>
          </a:p>
          <a:p>
            <a:r>
              <a:rPr lang="en-US" dirty="0">
                <a:solidFill>
                  <a:srgbClr val="1F497D"/>
                </a:solidFill>
              </a:rPr>
              <a:t>$6,432,672 which </a:t>
            </a:r>
          </a:p>
          <a:p>
            <a:r>
              <a:rPr lang="en-US" dirty="0">
                <a:solidFill>
                  <a:srgbClr val="1F497D"/>
                </a:solidFill>
              </a:rPr>
              <a:t>represents a 3.42% </a:t>
            </a:r>
          </a:p>
          <a:p>
            <a:r>
              <a:rPr lang="en-US" dirty="0">
                <a:solidFill>
                  <a:srgbClr val="1F497D"/>
                </a:solidFill>
              </a:rPr>
              <a:t>increase over FY’24</a:t>
            </a:r>
          </a:p>
        </p:txBody>
      </p:sp>
    </p:spTree>
    <p:extLst>
      <p:ext uri="{BB962C8B-B14F-4D97-AF65-F5344CB8AC3E}">
        <p14:creationId xmlns:p14="http://schemas.microsoft.com/office/powerpoint/2010/main" val="59374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454C4-1BA3-F73F-CF68-3C793619E91D}"/>
              </a:ext>
            </a:extLst>
          </p:cNvPr>
          <p:cNvSpPr>
            <a:spLocks noGrp="1"/>
          </p:cNvSpPr>
          <p:nvPr>
            <p:ph type="title"/>
          </p:nvPr>
        </p:nvSpPr>
        <p:spPr/>
        <p:txBody>
          <a:bodyPr/>
          <a:lstStyle/>
          <a:p>
            <a:r>
              <a:rPr lang="en-US" dirty="0"/>
              <a:t>General Government Budget</a:t>
            </a:r>
          </a:p>
        </p:txBody>
      </p:sp>
      <p:sp>
        <p:nvSpPr>
          <p:cNvPr id="3" name="Content Placeholder 2">
            <a:extLst>
              <a:ext uri="{FF2B5EF4-FFF2-40B4-BE49-F238E27FC236}">
                <a16:creationId xmlns:a16="http://schemas.microsoft.com/office/drawing/2014/main" id="{C5575B75-452D-6629-C463-43DCDAB950DD}"/>
              </a:ext>
            </a:extLst>
          </p:cNvPr>
          <p:cNvSpPr>
            <a:spLocks noGrp="1"/>
          </p:cNvSpPr>
          <p:nvPr>
            <p:ph idx="1"/>
          </p:nvPr>
        </p:nvSpPr>
        <p:spPr/>
        <p:txBody>
          <a:bodyPr/>
          <a:lstStyle/>
          <a:p>
            <a:r>
              <a:rPr lang="en-US" dirty="0"/>
              <a:t>FY ‘25 Combined Budget Breakdown</a:t>
            </a:r>
          </a:p>
        </p:txBody>
      </p:sp>
      <p:graphicFrame>
        <p:nvGraphicFramePr>
          <p:cNvPr id="6" name="Chart 5">
            <a:extLst>
              <a:ext uri="{FF2B5EF4-FFF2-40B4-BE49-F238E27FC236}">
                <a16:creationId xmlns:a16="http://schemas.microsoft.com/office/drawing/2014/main" id="{EA8C0F6A-1D37-A635-21CF-9365C6E09576}"/>
              </a:ext>
            </a:extLst>
          </p:cNvPr>
          <p:cNvGraphicFramePr/>
          <p:nvPr>
            <p:extLst>
              <p:ext uri="{D42A27DB-BD31-4B8C-83A1-F6EECF244321}">
                <p14:modId xmlns:p14="http://schemas.microsoft.com/office/powerpoint/2010/main" val="700208052"/>
              </p:ext>
            </p:extLst>
          </p:nvPr>
        </p:nvGraphicFramePr>
        <p:xfrm>
          <a:off x="1956499" y="1845578"/>
          <a:ext cx="8128000" cy="48296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8462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FDB31-016A-427A-AD6C-A6C1AC544696}"/>
              </a:ext>
            </a:extLst>
          </p:cNvPr>
          <p:cNvSpPr>
            <a:spLocks noGrp="1"/>
          </p:cNvSpPr>
          <p:nvPr>
            <p:ph type="title"/>
          </p:nvPr>
        </p:nvSpPr>
        <p:spPr/>
        <p:txBody>
          <a:bodyPr/>
          <a:lstStyle/>
          <a:p>
            <a:r>
              <a:rPr lang="en-US" dirty="0"/>
              <a:t>General Government Budget</a:t>
            </a:r>
          </a:p>
        </p:txBody>
      </p:sp>
      <p:graphicFrame>
        <p:nvGraphicFramePr>
          <p:cNvPr id="6" name="Content Placeholder 5">
            <a:extLst>
              <a:ext uri="{FF2B5EF4-FFF2-40B4-BE49-F238E27FC236}">
                <a16:creationId xmlns:a16="http://schemas.microsoft.com/office/drawing/2014/main" id="{0CB2EE81-65ED-B636-9255-256F8F51CDB2}"/>
              </a:ext>
            </a:extLst>
          </p:cNvPr>
          <p:cNvGraphicFramePr>
            <a:graphicFrameLocks noGrp="1"/>
          </p:cNvGraphicFramePr>
          <p:nvPr>
            <p:ph idx="1"/>
            <p:extLst>
              <p:ext uri="{D42A27DB-BD31-4B8C-83A1-F6EECF244321}">
                <p14:modId xmlns:p14="http://schemas.microsoft.com/office/powerpoint/2010/main" val="2381310990"/>
              </p:ext>
            </p:extLst>
          </p:nvPr>
        </p:nvGraphicFramePr>
        <p:xfrm>
          <a:off x="971551" y="1484313"/>
          <a:ext cx="10896599" cy="49355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5439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004A0-A6E2-19AF-AB89-B1EA1CF11AD8}"/>
              </a:ext>
            </a:extLst>
          </p:cNvPr>
          <p:cNvSpPr>
            <a:spLocks noGrp="1"/>
          </p:cNvSpPr>
          <p:nvPr>
            <p:ph type="title"/>
          </p:nvPr>
        </p:nvSpPr>
        <p:spPr/>
        <p:txBody>
          <a:bodyPr/>
          <a:lstStyle/>
          <a:p>
            <a:r>
              <a:rPr lang="en-US" dirty="0"/>
              <a:t>General Government Budget</a:t>
            </a:r>
          </a:p>
        </p:txBody>
      </p:sp>
      <p:graphicFrame>
        <p:nvGraphicFramePr>
          <p:cNvPr id="6" name="Content Placeholder 5">
            <a:extLst>
              <a:ext uri="{FF2B5EF4-FFF2-40B4-BE49-F238E27FC236}">
                <a16:creationId xmlns:a16="http://schemas.microsoft.com/office/drawing/2014/main" id="{C0C8FFF8-B832-7131-6A01-C7BA486C7030}"/>
              </a:ext>
            </a:extLst>
          </p:cNvPr>
          <p:cNvGraphicFramePr>
            <a:graphicFrameLocks noGrp="1"/>
          </p:cNvGraphicFramePr>
          <p:nvPr>
            <p:ph idx="1"/>
            <p:extLst>
              <p:ext uri="{D42A27DB-BD31-4B8C-83A1-F6EECF244321}">
                <p14:modId xmlns:p14="http://schemas.microsoft.com/office/powerpoint/2010/main" val="1695463381"/>
              </p:ext>
            </p:extLst>
          </p:nvPr>
        </p:nvGraphicFramePr>
        <p:xfrm>
          <a:off x="1095375" y="1406013"/>
          <a:ext cx="10306050" cy="54519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30007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FFFCA-D579-F2DA-74EC-F61B6F179F38}"/>
              </a:ext>
            </a:extLst>
          </p:cNvPr>
          <p:cNvSpPr>
            <a:spLocks noGrp="1"/>
          </p:cNvSpPr>
          <p:nvPr>
            <p:ph type="title"/>
          </p:nvPr>
        </p:nvSpPr>
        <p:spPr/>
        <p:txBody>
          <a:bodyPr/>
          <a:lstStyle/>
          <a:p>
            <a:r>
              <a:rPr lang="en-US" dirty="0"/>
              <a:t>NECCOG Increases Over FY’24</a:t>
            </a:r>
          </a:p>
        </p:txBody>
      </p:sp>
      <p:graphicFrame>
        <p:nvGraphicFramePr>
          <p:cNvPr id="6" name="Content Placeholder 5">
            <a:extLst>
              <a:ext uri="{FF2B5EF4-FFF2-40B4-BE49-F238E27FC236}">
                <a16:creationId xmlns:a16="http://schemas.microsoft.com/office/drawing/2014/main" id="{8FAC8537-04F3-292E-4B76-1D9D4B118551}"/>
              </a:ext>
            </a:extLst>
          </p:cNvPr>
          <p:cNvGraphicFramePr>
            <a:graphicFrameLocks noGrp="1"/>
          </p:cNvGraphicFramePr>
          <p:nvPr>
            <p:ph idx="1"/>
            <p:extLst>
              <p:ext uri="{D42A27DB-BD31-4B8C-83A1-F6EECF244321}">
                <p14:modId xmlns:p14="http://schemas.microsoft.com/office/powerpoint/2010/main" val="2251236566"/>
              </p:ext>
            </p:extLst>
          </p:nvPr>
        </p:nvGraphicFramePr>
        <p:xfrm>
          <a:off x="1371600" y="1484313"/>
          <a:ext cx="10210800" cy="504983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A68E33EE-FC7A-FCE1-9D87-C9E5E3BAEC8C}"/>
              </a:ext>
            </a:extLst>
          </p:cNvPr>
          <p:cNvSpPr txBox="1"/>
          <p:nvPr/>
        </p:nvSpPr>
        <p:spPr>
          <a:xfrm>
            <a:off x="8362950" y="3133725"/>
            <a:ext cx="1415772" cy="923330"/>
          </a:xfrm>
          <a:prstGeom prst="rect">
            <a:avLst/>
          </a:prstGeom>
          <a:noFill/>
        </p:spPr>
        <p:txBody>
          <a:bodyPr wrap="none" rtlCol="0">
            <a:spAutoFit/>
          </a:bodyPr>
          <a:lstStyle/>
          <a:p>
            <a:pPr algn="ctr"/>
            <a:r>
              <a:rPr lang="en-US" b="1" dirty="0">
                <a:solidFill>
                  <a:srgbClr val="4F81BD"/>
                </a:solidFill>
              </a:rPr>
              <a:t>Paramedic </a:t>
            </a:r>
          </a:p>
          <a:p>
            <a:pPr algn="ctr"/>
            <a:r>
              <a:rPr lang="en-US" b="1" dirty="0">
                <a:solidFill>
                  <a:srgbClr val="4F81BD"/>
                </a:solidFill>
              </a:rPr>
              <a:t>Intercept</a:t>
            </a:r>
          </a:p>
          <a:p>
            <a:pPr algn="ctr"/>
            <a:r>
              <a:rPr lang="en-US" b="1" dirty="0">
                <a:solidFill>
                  <a:srgbClr val="4F81BD"/>
                </a:solidFill>
              </a:rPr>
              <a:t>44%</a:t>
            </a:r>
          </a:p>
        </p:txBody>
      </p:sp>
    </p:spTree>
    <p:extLst>
      <p:ext uri="{BB962C8B-B14F-4D97-AF65-F5344CB8AC3E}">
        <p14:creationId xmlns:p14="http://schemas.microsoft.com/office/powerpoint/2010/main" val="1901596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F6CA4-D56F-418C-3A12-1BD9DE41F4C7}"/>
              </a:ext>
            </a:extLst>
          </p:cNvPr>
          <p:cNvSpPr>
            <a:spLocks noGrp="1"/>
          </p:cNvSpPr>
          <p:nvPr>
            <p:ph type="title"/>
          </p:nvPr>
        </p:nvSpPr>
        <p:spPr/>
        <p:txBody>
          <a:bodyPr/>
          <a:lstStyle/>
          <a:p>
            <a:r>
              <a:rPr lang="en-US" dirty="0"/>
              <a:t>General Government Budget</a:t>
            </a:r>
          </a:p>
        </p:txBody>
      </p:sp>
      <p:sp>
        <p:nvSpPr>
          <p:cNvPr id="3" name="Content Placeholder 2">
            <a:extLst>
              <a:ext uri="{FF2B5EF4-FFF2-40B4-BE49-F238E27FC236}">
                <a16:creationId xmlns:a16="http://schemas.microsoft.com/office/drawing/2014/main" id="{81C2A9D8-27EF-2232-C2D1-2E033F7DAAEE}"/>
              </a:ext>
            </a:extLst>
          </p:cNvPr>
          <p:cNvSpPr>
            <a:spLocks noGrp="1"/>
          </p:cNvSpPr>
          <p:nvPr>
            <p:ph idx="1"/>
          </p:nvPr>
        </p:nvSpPr>
        <p:spPr/>
        <p:txBody>
          <a:bodyPr/>
          <a:lstStyle/>
          <a:p>
            <a:r>
              <a:rPr lang="en-US" sz="3200" b="1" dirty="0"/>
              <a:t>Five Year Capitol Plan</a:t>
            </a:r>
          </a:p>
          <a:p>
            <a:pPr lvl="1"/>
            <a:r>
              <a:rPr lang="en-US" sz="3200" b="0" i="0" dirty="0">
                <a:solidFill>
                  <a:srgbClr val="1F497D"/>
                </a:solidFill>
                <a:effectLst/>
                <a:latin typeface="Google Sans"/>
              </a:rPr>
              <a:t>A capital plan provides the proper preparation necessary to determine the most economical means of financing a project.</a:t>
            </a:r>
            <a:endParaRPr lang="en-US" sz="3200" b="0" i="0" dirty="0">
              <a:solidFill>
                <a:srgbClr val="1F497D"/>
              </a:solidFill>
              <a:effectLst/>
              <a:latin typeface="Roboto" panose="02000000000000000000" pitchFamily="2" charset="0"/>
            </a:endParaRPr>
          </a:p>
          <a:p>
            <a:pPr lvl="1"/>
            <a:r>
              <a:rPr lang="en-US" sz="3200" b="0" i="0" dirty="0">
                <a:solidFill>
                  <a:srgbClr val="1F497D"/>
                </a:solidFill>
                <a:effectLst/>
                <a:latin typeface="Google Sans"/>
              </a:rPr>
              <a:t>Capital planning ahead provides time for leaders to get the necessary resources in place gradually, as opposed to all at once. </a:t>
            </a:r>
          </a:p>
          <a:p>
            <a:pPr lvl="1"/>
            <a:r>
              <a:rPr lang="en-US" sz="3200" i="0" dirty="0">
                <a:solidFill>
                  <a:srgbClr val="1F497D"/>
                </a:solidFill>
                <a:latin typeface="Google Sans"/>
              </a:rPr>
              <a:t>This plan is required by the State and is also necessary when applying for grants.</a:t>
            </a:r>
            <a:endParaRPr lang="en-US" sz="3200" b="0" i="0" dirty="0">
              <a:solidFill>
                <a:srgbClr val="1F497D"/>
              </a:solidFill>
              <a:effectLst/>
              <a:latin typeface="Google Sans"/>
            </a:endParaRPr>
          </a:p>
          <a:p>
            <a:endParaRPr lang="en-US" dirty="0"/>
          </a:p>
        </p:txBody>
      </p:sp>
    </p:spTree>
    <p:extLst>
      <p:ext uri="{BB962C8B-B14F-4D97-AF65-F5344CB8AC3E}">
        <p14:creationId xmlns:p14="http://schemas.microsoft.com/office/powerpoint/2010/main" val="393397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74499-5538-66CC-B0BA-B1E23DE9615C}"/>
              </a:ext>
            </a:extLst>
          </p:cNvPr>
          <p:cNvSpPr>
            <a:spLocks noGrp="1"/>
          </p:cNvSpPr>
          <p:nvPr>
            <p:ph type="title"/>
          </p:nvPr>
        </p:nvSpPr>
        <p:spPr/>
        <p:txBody>
          <a:bodyPr/>
          <a:lstStyle/>
          <a:p>
            <a:r>
              <a:rPr lang="en-US" dirty="0"/>
              <a:t>General Government Budget</a:t>
            </a:r>
          </a:p>
        </p:txBody>
      </p:sp>
      <p:sp>
        <p:nvSpPr>
          <p:cNvPr id="3" name="Content Placeholder 2">
            <a:extLst>
              <a:ext uri="{FF2B5EF4-FFF2-40B4-BE49-F238E27FC236}">
                <a16:creationId xmlns:a16="http://schemas.microsoft.com/office/drawing/2014/main" id="{C6024392-BC12-91E9-AF2D-398E6BEAB6C6}"/>
              </a:ext>
            </a:extLst>
          </p:cNvPr>
          <p:cNvSpPr>
            <a:spLocks noGrp="1"/>
          </p:cNvSpPr>
          <p:nvPr>
            <p:ph idx="1"/>
          </p:nvPr>
        </p:nvSpPr>
        <p:spPr/>
        <p:txBody>
          <a:bodyPr/>
          <a:lstStyle/>
          <a:p>
            <a:r>
              <a:rPr lang="en-US" sz="3200" b="1" dirty="0"/>
              <a:t>Five Year Capitol Plan </a:t>
            </a:r>
            <a:r>
              <a:rPr lang="en-US" sz="3200" b="1" dirty="0" err="1"/>
              <a:t>cont</a:t>
            </a:r>
            <a:r>
              <a:rPr lang="en-US" sz="3200" b="1" dirty="0"/>
              <a:t>…</a:t>
            </a:r>
          </a:p>
          <a:p>
            <a:pPr lvl="1"/>
            <a:r>
              <a:rPr lang="en-US" sz="3200" b="0" i="0" dirty="0">
                <a:solidFill>
                  <a:srgbClr val="1F497D"/>
                </a:solidFill>
                <a:effectLst/>
                <a:latin typeface="Google Sans"/>
              </a:rPr>
              <a:t>A capitol improvement plan is a multi-year projection of the government’s capitol needs and is key to an effective capitol budget process.</a:t>
            </a:r>
            <a:endParaRPr lang="en-US" sz="3200" b="0" i="0" dirty="0">
              <a:solidFill>
                <a:srgbClr val="1F497D"/>
              </a:solidFill>
              <a:effectLst/>
              <a:latin typeface="Roboto" panose="02000000000000000000" pitchFamily="2" charset="0"/>
            </a:endParaRPr>
          </a:p>
          <a:p>
            <a:pPr lvl="1"/>
            <a:r>
              <a:rPr lang="en-US" sz="3200" b="0" i="0" dirty="0">
                <a:solidFill>
                  <a:srgbClr val="1F497D"/>
                </a:solidFill>
                <a:effectLst/>
                <a:latin typeface="Google Sans"/>
              </a:rPr>
              <a:t>The capital improvement plan helps to build consensus on what are the most important projects, thus helping to ensure those projects are undertaken first.</a:t>
            </a:r>
          </a:p>
          <a:p>
            <a:pPr lvl="1"/>
            <a:r>
              <a:rPr lang="en-US" sz="3200" i="0" dirty="0">
                <a:solidFill>
                  <a:srgbClr val="1F497D"/>
                </a:solidFill>
                <a:latin typeface="Google Sans"/>
              </a:rPr>
              <a:t>The plan does not represent a commitment, it is intended to anticipate selected future needs of the Town.</a:t>
            </a:r>
            <a:endParaRPr lang="en-US" sz="3200" b="0" i="0" dirty="0">
              <a:solidFill>
                <a:srgbClr val="1F497D"/>
              </a:solidFill>
              <a:effectLst/>
              <a:latin typeface="Roboto" panose="02000000000000000000" pitchFamily="2" charset="0"/>
            </a:endParaRPr>
          </a:p>
          <a:p>
            <a:endParaRPr lang="en-US" dirty="0"/>
          </a:p>
        </p:txBody>
      </p:sp>
    </p:spTree>
    <p:extLst>
      <p:ext uri="{BB962C8B-B14F-4D97-AF65-F5344CB8AC3E}">
        <p14:creationId xmlns:p14="http://schemas.microsoft.com/office/powerpoint/2010/main" val="1733845497"/>
      </p:ext>
    </p:extLst>
  </p:cSld>
  <p:clrMapOvr>
    <a:masterClrMapping/>
  </p:clrMapOvr>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win32_fixed" id="{558D5976-FB30-4A95-BB80-CA116B0EB176}" vid="{E687FBBE-46FC-480B-AF08-1C12C660A1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45BF0FE3-3D8D-448F-9BC3-1FD016A859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C2BBCC-A5B7-4DDE-8795-98160FD34D4E}">
  <ds:schemaRefs>
    <ds:schemaRef ds:uri="http://schemas.microsoft.com/sharepoint/v3/contenttype/forms"/>
  </ds:schemaRefs>
</ds:datastoreItem>
</file>

<file path=customXml/itemProps3.xml><?xml version="1.0" encoding="utf-8"?>
<ds:datastoreItem xmlns:ds="http://schemas.openxmlformats.org/officeDocument/2006/customXml" ds:itemID="{63E2FB8F-FBDB-405A-A6AC-9CF7C859199D}">
  <ds:schemaRefs>
    <ds:schemaRef ds:uri="http://www.w3.org/XML/1998/namespace"/>
    <ds:schemaRef ds:uri="http://purl.org/dc/terms/"/>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230e9df3-be65-4c73-a93b-d1236ebd677e"/>
    <ds:schemaRef ds:uri="16c05727-aa75-4e4a-9b5f-8a80a1165891"/>
    <ds:schemaRef ds:uri="71af3243-3dd4-4a8d-8c0d-dd76da1f02a5"/>
    <ds:schemaRef ds:uri="http://schemas.microsoft.com/sharepoint/v3"/>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Trading cards</Template>
  <TotalTime>1543</TotalTime>
  <Words>498</Words>
  <Application>Microsoft Office PowerPoint</Application>
  <PresentationFormat>Widescreen</PresentationFormat>
  <Paragraphs>92</Paragraphs>
  <Slides>16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Calibri</vt:lpstr>
      <vt:lpstr>Franklin Gothic Book</vt:lpstr>
      <vt:lpstr>Google Sans</vt:lpstr>
      <vt:lpstr>Impact</vt:lpstr>
      <vt:lpstr>Roboto</vt:lpstr>
      <vt:lpstr>Crop</vt:lpstr>
      <vt:lpstr>Worksheet</vt:lpstr>
      <vt:lpstr>Town of Woodstock General Government  Budget</vt:lpstr>
      <vt:lpstr>Objectives</vt:lpstr>
      <vt:lpstr>General Government Budget</vt:lpstr>
      <vt:lpstr>General Government Budget</vt:lpstr>
      <vt:lpstr>General Government Budget</vt:lpstr>
      <vt:lpstr>General Government Budget</vt:lpstr>
      <vt:lpstr>NECCOG Increases Over FY’24</vt:lpstr>
      <vt:lpstr>General Government Budget</vt:lpstr>
      <vt:lpstr>General Government Budget</vt:lpstr>
      <vt:lpstr>PowerPoint Presentation</vt:lpstr>
      <vt:lpstr>PowerPoint Presentation</vt:lpstr>
      <vt:lpstr>General Government Budget</vt:lpstr>
      <vt:lpstr>PowerPoint Presentation</vt:lpstr>
      <vt:lpstr>PowerPoint Presentation</vt:lpstr>
      <vt:lpstr>General Government Budget</vt:lpstr>
      <vt:lpstr>Thank You for joining 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Town of Woodstock General Government  Budget</dc:title>
  <dc:creator>Crystal Adams</dc:creator>
  <cp:lastModifiedBy>Crystal Adams</cp:lastModifiedBy>
  <cp:revision>13</cp:revision>
  <cp:lastPrinted>2024-03-27T15:28:28Z</cp:lastPrinted>
  <dcterms:created xsi:type="dcterms:W3CDTF">2024-03-25T15:30:48Z</dcterms:created>
  <dcterms:modified xsi:type="dcterms:W3CDTF">2024-03-27T18:50:37Z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