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7" r:id="rId11"/>
    <p:sldId id="270" r:id="rId12"/>
    <p:sldId id="271" r:id="rId13"/>
    <p:sldId id="269" r:id="rId14"/>
    <p:sldId id="264" r:id="rId15"/>
    <p:sldId id="272" r:id="rId16"/>
    <p:sldId id="273" r:id="rId17"/>
    <p:sldId id="276"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5" autoAdjust="0"/>
    <p:restoredTop sz="94660"/>
  </p:normalViewPr>
  <p:slideViewPr>
    <p:cSldViewPr snapToGrid="0">
      <p:cViewPr varScale="1">
        <p:scale>
          <a:sx n="99" d="100"/>
          <a:sy n="99" d="100"/>
        </p:scale>
        <p:origin x="10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hyperlink" Target="https://www.woodstockct.gov/subscribe"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Resident Status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Resident 87.14%</c:v>
                </c:pt>
              </c:strCache>
            </c:strRef>
          </c:tx>
          <c:spPr>
            <a:solidFill>
              <a:schemeClr val="accent1"/>
            </a:solidFill>
            <a:ln>
              <a:noFill/>
            </a:ln>
            <a:effectLst/>
          </c:spPr>
          <c:invertIfNegative val="0"/>
          <c:cat>
            <c:strRef>
              <c:f>Sheet1!$A$2</c:f>
              <c:strCache>
                <c:ptCount val="1"/>
                <c:pt idx="0">
                  <c:v>Total</c:v>
                </c:pt>
              </c:strCache>
            </c:strRef>
          </c:cat>
          <c:val>
            <c:numRef>
              <c:f>Sheet1!$B$2</c:f>
              <c:numCache>
                <c:formatCode>General</c:formatCode>
                <c:ptCount val="1"/>
                <c:pt idx="0">
                  <c:v>332</c:v>
                </c:pt>
              </c:numCache>
            </c:numRef>
          </c:val>
          <c:extLst>
            <c:ext xmlns:c16="http://schemas.microsoft.com/office/drawing/2014/chart" uri="{C3380CC4-5D6E-409C-BE32-E72D297353CC}">
              <c16:uniqueId val="{00000000-6F14-4490-B21A-49B354ABBC1B}"/>
            </c:ext>
          </c:extLst>
        </c:ser>
        <c:ser>
          <c:idx val="1"/>
          <c:order val="1"/>
          <c:tx>
            <c:strRef>
              <c:f>Sheet1!$C$1</c:f>
              <c:strCache>
                <c:ptCount val="1"/>
                <c:pt idx="0">
                  <c:v>Both Resident AND Business Owner 10.76%</c:v>
                </c:pt>
              </c:strCache>
            </c:strRef>
          </c:tx>
          <c:spPr>
            <a:solidFill>
              <a:schemeClr val="accent2"/>
            </a:solidFill>
            <a:ln>
              <a:noFill/>
            </a:ln>
            <a:effectLst/>
          </c:spPr>
          <c:invertIfNegative val="0"/>
          <c:cat>
            <c:strRef>
              <c:f>Sheet1!$A$2</c:f>
              <c:strCache>
                <c:ptCount val="1"/>
                <c:pt idx="0">
                  <c:v>Total</c:v>
                </c:pt>
              </c:strCache>
            </c:strRef>
          </c:cat>
          <c:val>
            <c:numRef>
              <c:f>Sheet1!$C$2</c:f>
              <c:numCache>
                <c:formatCode>General</c:formatCode>
                <c:ptCount val="1"/>
                <c:pt idx="0">
                  <c:v>41</c:v>
                </c:pt>
              </c:numCache>
            </c:numRef>
          </c:val>
          <c:extLst>
            <c:ext xmlns:c16="http://schemas.microsoft.com/office/drawing/2014/chart" uri="{C3380CC4-5D6E-409C-BE32-E72D297353CC}">
              <c16:uniqueId val="{00000001-6F14-4490-B21A-49B354ABBC1B}"/>
            </c:ext>
          </c:extLst>
        </c:ser>
        <c:ser>
          <c:idx val="2"/>
          <c:order val="2"/>
          <c:tx>
            <c:strRef>
              <c:f>Sheet1!$D$1</c:f>
              <c:strCache>
                <c:ptCount val="1"/>
                <c:pt idx="0">
                  <c:v>Property Owner/Non-Resident 1.57%</c:v>
                </c:pt>
              </c:strCache>
            </c:strRef>
          </c:tx>
          <c:spPr>
            <a:solidFill>
              <a:schemeClr val="accent3"/>
            </a:solidFill>
            <a:ln>
              <a:noFill/>
            </a:ln>
            <a:effectLst/>
          </c:spPr>
          <c:invertIfNegative val="0"/>
          <c:cat>
            <c:strRef>
              <c:f>Sheet1!$A$2</c:f>
              <c:strCache>
                <c:ptCount val="1"/>
                <c:pt idx="0">
                  <c:v>Total</c:v>
                </c:pt>
              </c:strCache>
            </c:strRef>
          </c:cat>
          <c:val>
            <c:numRef>
              <c:f>Sheet1!$D$2</c:f>
              <c:numCache>
                <c:formatCode>General</c:formatCode>
                <c:ptCount val="1"/>
                <c:pt idx="0">
                  <c:v>6</c:v>
                </c:pt>
              </c:numCache>
            </c:numRef>
          </c:val>
          <c:extLst>
            <c:ext xmlns:c16="http://schemas.microsoft.com/office/drawing/2014/chart" uri="{C3380CC4-5D6E-409C-BE32-E72D297353CC}">
              <c16:uniqueId val="{00000002-6F14-4490-B21A-49B354ABBC1B}"/>
            </c:ext>
          </c:extLst>
        </c:ser>
        <c:ser>
          <c:idx val="3"/>
          <c:order val="3"/>
          <c:tx>
            <c:strRef>
              <c:f>Sheet1!$E$1</c:f>
              <c:strCache>
                <c:ptCount val="1"/>
                <c:pt idx="0">
                  <c:v>Business Owner .52%</c:v>
                </c:pt>
              </c:strCache>
            </c:strRef>
          </c:tx>
          <c:spPr>
            <a:solidFill>
              <a:schemeClr val="accent4"/>
            </a:solidFill>
            <a:ln>
              <a:noFill/>
            </a:ln>
            <a:effectLst/>
          </c:spPr>
          <c:invertIfNegative val="0"/>
          <c:cat>
            <c:strRef>
              <c:f>Sheet1!$A$2</c:f>
              <c:strCache>
                <c:ptCount val="1"/>
                <c:pt idx="0">
                  <c:v>Total</c:v>
                </c:pt>
              </c:strCache>
            </c:strRef>
          </c:cat>
          <c:val>
            <c:numRef>
              <c:f>Sheet1!$E$2</c:f>
              <c:numCache>
                <c:formatCode>General</c:formatCode>
                <c:ptCount val="1"/>
                <c:pt idx="0">
                  <c:v>2</c:v>
                </c:pt>
              </c:numCache>
            </c:numRef>
          </c:val>
          <c:extLst>
            <c:ext xmlns:c16="http://schemas.microsoft.com/office/drawing/2014/chart" uri="{C3380CC4-5D6E-409C-BE32-E72D297353CC}">
              <c16:uniqueId val="{00000004-6F14-4490-B21A-49B354ABBC1B}"/>
            </c:ext>
          </c:extLst>
        </c:ser>
        <c:dLbls>
          <c:showLegendKey val="0"/>
          <c:showVal val="0"/>
          <c:showCatName val="0"/>
          <c:showSerName val="0"/>
          <c:showPercent val="0"/>
          <c:showBubbleSize val="0"/>
        </c:dLbls>
        <c:gapWidth val="182"/>
        <c:axId val="1312830160"/>
        <c:axId val="1312831408"/>
      </c:barChart>
      <c:catAx>
        <c:axId val="1312830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2831408"/>
        <c:crosses val="autoZero"/>
        <c:auto val="1"/>
        <c:lblAlgn val="ctr"/>
        <c:lblOffset val="100"/>
        <c:noMultiLvlLbl val="0"/>
      </c:catAx>
      <c:valAx>
        <c:axId val="13128314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283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18-25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Somewhat Important</c:v>
                </c:pt>
                <c:pt idx="2">
                  <c:v>Not So Important</c:v>
                </c:pt>
                <c:pt idx="3">
                  <c:v>Not At All Important</c:v>
                </c:pt>
                <c:pt idx="4">
                  <c:v>Need More Information To Decide</c:v>
                </c:pt>
              </c:strCache>
            </c:strRef>
          </c:cat>
          <c:val>
            <c:numRef>
              <c:f>Sheet1!$B$2:$B$6</c:f>
              <c:numCache>
                <c:formatCode>General</c:formatCode>
                <c:ptCount val="5"/>
                <c:pt idx="0">
                  <c:v>50</c:v>
                </c:pt>
                <c:pt idx="1">
                  <c:v>25</c:v>
                </c:pt>
                <c:pt idx="2">
                  <c:v>0</c:v>
                </c:pt>
                <c:pt idx="3">
                  <c:v>25</c:v>
                </c:pt>
              </c:numCache>
            </c:numRef>
          </c:val>
          <c:extLst>
            <c:ext xmlns:c16="http://schemas.microsoft.com/office/drawing/2014/chart" uri="{C3380CC4-5D6E-409C-BE32-E72D297353CC}">
              <c16:uniqueId val="{00000000-ED0B-4434-B2D1-84FDEEAF1375}"/>
            </c:ext>
          </c:extLst>
        </c:ser>
        <c:ser>
          <c:idx val="1"/>
          <c:order val="1"/>
          <c:tx>
            <c:strRef>
              <c:f>Sheet1!$C$1</c:f>
              <c:strCache>
                <c:ptCount val="1"/>
                <c:pt idx="0">
                  <c:v>26-50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Somewhat Important</c:v>
                </c:pt>
                <c:pt idx="2">
                  <c:v>Not So Important</c:v>
                </c:pt>
                <c:pt idx="3">
                  <c:v>Not At All Important</c:v>
                </c:pt>
                <c:pt idx="4">
                  <c:v>Need More Information To Decide</c:v>
                </c:pt>
              </c:strCache>
            </c:strRef>
          </c:cat>
          <c:val>
            <c:numRef>
              <c:f>Sheet1!$C$2:$C$6</c:f>
              <c:numCache>
                <c:formatCode>General</c:formatCode>
                <c:ptCount val="5"/>
                <c:pt idx="0">
                  <c:v>49</c:v>
                </c:pt>
                <c:pt idx="1">
                  <c:v>35.4</c:v>
                </c:pt>
                <c:pt idx="2">
                  <c:v>11.5</c:v>
                </c:pt>
                <c:pt idx="3">
                  <c:v>1.3</c:v>
                </c:pt>
                <c:pt idx="4">
                  <c:v>2.2000000000000002</c:v>
                </c:pt>
              </c:numCache>
            </c:numRef>
          </c:val>
          <c:extLst>
            <c:ext xmlns:c16="http://schemas.microsoft.com/office/drawing/2014/chart" uri="{C3380CC4-5D6E-409C-BE32-E72D297353CC}">
              <c16:uniqueId val="{00000001-ED0B-4434-B2D1-84FDEEAF1375}"/>
            </c:ext>
          </c:extLst>
        </c:ser>
        <c:ser>
          <c:idx val="2"/>
          <c:order val="2"/>
          <c:tx>
            <c:strRef>
              <c:f>Sheet1!$D$1</c:f>
              <c:strCache>
                <c:ptCount val="1"/>
                <c:pt idx="0">
                  <c:v>51-64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Somewhat Important</c:v>
                </c:pt>
                <c:pt idx="2">
                  <c:v>Not So Important</c:v>
                </c:pt>
                <c:pt idx="3">
                  <c:v>Not At All Important</c:v>
                </c:pt>
                <c:pt idx="4">
                  <c:v>Need More Information To Decide</c:v>
                </c:pt>
              </c:strCache>
            </c:strRef>
          </c:cat>
          <c:val>
            <c:numRef>
              <c:f>Sheet1!$D$2:$D$6</c:f>
              <c:numCache>
                <c:formatCode>General</c:formatCode>
                <c:ptCount val="5"/>
                <c:pt idx="0">
                  <c:v>48.5</c:v>
                </c:pt>
                <c:pt idx="1">
                  <c:v>37.9</c:v>
                </c:pt>
                <c:pt idx="2">
                  <c:v>9.6999999999999993</c:v>
                </c:pt>
                <c:pt idx="3">
                  <c:v>1</c:v>
                </c:pt>
                <c:pt idx="4">
                  <c:v>2.9</c:v>
                </c:pt>
              </c:numCache>
            </c:numRef>
          </c:val>
          <c:extLst>
            <c:ext xmlns:c16="http://schemas.microsoft.com/office/drawing/2014/chart" uri="{C3380CC4-5D6E-409C-BE32-E72D297353CC}">
              <c16:uniqueId val="{00000002-ED0B-4434-B2D1-84FDEEAF1375}"/>
            </c:ext>
          </c:extLst>
        </c:ser>
        <c:ser>
          <c:idx val="3"/>
          <c:order val="3"/>
          <c:tx>
            <c:strRef>
              <c:f>Sheet1!$E$1</c:f>
              <c:strCache>
                <c:ptCount val="1"/>
                <c:pt idx="0">
                  <c:v>65+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Somewhat Important</c:v>
                </c:pt>
                <c:pt idx="2">
                  <c:v>Not So Important</c:v>
                </c:pt>
                <c:pt idx="3">
                  <c:v>Not At All Important</c:v>
                </c:pt>
                <c:pt idx="4">
                  <c:v>Need More Information To Decide</c:v>
                </c:pt>
              </c:strCache>
            </c:strRef>
          </c:cat>
          <c:val>
            <c:numRef>
              <c:f>Sheet1!$E$2:$E$6</c:f>
              <c:numCache>
                <c:formatCode>General</c:formatCode>
                <c:ptCount val="5"/>
                <c:pt idx="0">
                  <c:v>60.4</c:v>
                </c:pt>
                <c:pt idx="1">
                  <c:v>25</c:v>
                </c:pt>
                <c:pt idx="2">
                  <c:v>4.2</c:v>
                </c:pt>
                <c:pt idx="3">
                  <c:v>6.2</c:v>
                </c:pt>
                <c:pt idx="4">
                  <c:v>4.2</c:v>
                </c:pt>
              </c:numCache>
            </c:numRef>
          </c:val>
          <c:extLst>
            <c:ext xmlns:c16="http://schemas.microsoft.com/office/drawing/2014/chart" uri="{C3380CC4-5D6E-409C-BE32-E72D297353CC}">
              <c16:uniqueId val="{00000004-ED0B-4434-B2D1-84FDEEAF1375}"/>
            </c:ext>
          </c:extLst>
        </c:ser>
        <c:dLbls>
          <c:dLblPos val="ctr"/>
          <c:showLegendKey val="0"/>
          <c:showVal val="1"/>
          <c:showCatName val="0"/>
          <c:showSerName val="0"/>
          <c:showPercent val="0"/>
          <c:showBubbleSize val="0"/>
        </c:dLbls>
        <c:gapWidth val="79"/>
        <c:overlap val="-27"/>
        <c:axId val="1298098432"/>
        <c:axId val="1298099264"/>
      </c:barChart>
      <c:catAx>
        <c:axId val="1298098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298099264"/>
        <c:crosses val="autoZero"/>
        <c:auto val="1"/>
        <c:lblAlgn val="ctr"/>
        <c:lblOffset val="100"/>
        <c:noMultiLvlLbl val="0"/>
      </c:catAx>
      <c:valAx>
        <c:axId val="1298099264"/>
        <c:scaling>
          <c:orientation val="minMax"/>
        </c:scaling>
        <c:delete val="1"/>
        <c:axPos val="l"/>
        <c:numFmt formatCode="General" sourceLinked="1"/>
        <c:majorTickMark val="none"/>
        <c:minorTickMark val="none"/>
        <c:tickLblPos val="nextTo"/>
        <c:crossAx val="12980984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6">
                  <a:lumMod val="50000"/>
                </a:schemeClr>
              </a:solidFill>
              <a:ln w="19050">
                <a:solidFill>
                  <a:schemeClr val="lt1"/>
                </a:solidFill>
              </a:ln>
              <a:effectLst/>
            </c:spPr>
            <c:extLst>
              <c:ext xmlns:c16="http://schemas.microsoft.com/office/drawing/2014/chart" uri="{C3380CC4-5D6E-409C-BE32-E72D297353CC}">
                <c16:uniqueId val="{00000001-1B4D-4FFD-9D42-2F8FA74FCC6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B4D-4FFD-9D42-2F8FA74FCC6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B4D-4FFD-9D42-2F8FA74FCC6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B4D-4FFD-9D42-2F8FA74FCC6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B4D-4FFD-9D42-2F8FA74FCC6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B4D-4FFD-9D42-2F8FA74FCC6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B4D-4FFD-9D42-2F8FA74FCC6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B4D-4FFD-9D42-2F8FA74FCC6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B4D-4FFD-9D42-2F8FA74FCC69}"/>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1B4D-4FFD-9D42-2F8FA74FCC69}"/>
              </c:ext>
            </c:extLst>
          </c:dPt>
          <c:cat>
            <c:strRef>
              <c:f>Sheet1!$A$2:$A$11</c:f>
              <c:strCache>
                <c:ptCount val="10"/>
                <c:pt idx="0">
                  <c:v>Attend BOE Meetings  10.86%</c:v>
                </c:pt>
                <c:pt idx="1">
                  <c:v>Attend BOE Budget Committee Meetings  2.98%</c:v>
                </c:pt>
                <c:pt idx="2">
                  <c:v>Rely on Local Newspaper  14.73%</c:v>
                </c:pt>
                <c:pt idx="3">
                  <c:v>Attend BOE Workshops  1.34%</c:v>
                </c:pt>
                <c:pt idx="4">
                  <c:v>Facebook  20.98%</c:v>
                </c:pt>
                <c:pt idx="5">
                  <c:v>BOE Website  14.88%</c:v>
                </c:pt>
                <c:pt idx="6">
                  <c:v>Attend BOF Meetings  4.17%</c:v>
                </c:pt>
                <c:pt idx="7">
                  <c:v>Unsure How To Participate  8.78%</c:v>
                </c:pt>
                <c:pt idx="8">
                  <c:v>I Do Not Participate  16.22%</c:v>
                </c:pt>
                <c:pt idx="9">
                  <c:v>Other  5.06%</c:v>
                </c:pt>
              </c:strCache>
            </c:strRef>
          </c:cat>
          <c:val>
            <c:numRef>
              <c:f>Sheet1!$B$2:$B$11</c:f>
              <c:numCache>
                <c:formatCode>General</c:formatCode>
                <c:ptCount val="10"/>
                <c:pt idx="0">
                  <c:v>73</c:v>
                </c:pt>
                <c:pt idx="1">
                  <c:v>20</c:v>
                </c:pt>
                <c:pt idx="2">
                  <c:v>99</c:v>
                </c:pt>
                <c:pt idx="3">
                  <c:v>9</c:v>
                </c:pt>
                <c:pt idx="4">
                  <c:v>141</c:v>
                </c:pt>
                <c:pt idx="5">
                  <c:v>100</c:v>
                </c:pt>
                <c:pt idx="6">
                  <c:v>28</c:v>
                </c:pt>
                <c:pt idx="7">
                  <c:v>59</c:v>
                </c:pt>
                <c:pt idx="8">
                  <c:v>109</c:v>
                </c:pt>
                <c:pt idx="9">
                  <c:v>34</c:v>
                </c:pt>
              </c:numCache>
            </c:numRef>
          </c:val>
          <c:extLst>
            <c:ext xmlns:c16="http://schemas.microsoft.com/office/drawing/2014/chart" uri="{C3380CC4-5D6E-409C-BE32-E72D297353CC}">
              <c16:uniqueId val="{00000000-88B3-478B-AC97-3ECD49DC3A6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6018201529156681E-2"/>
          <c:y val="0.7282024649599409"/>
          <c:w val="0.96607953897067234"/>
          <c:h val="0.2561312008204060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6">
                  <a:lumMod val="50000"/>
                </a:schemeClr>
              </a:solidFill>
              <a:ln>
                <a:noFill/>
              </a:ln>
              <a:effectLst/>
            </c:spPr>
            <c:extLst>
              <c:ext xmlns:c16="http://schemas.microsoft.com/office/drawing/2014/chart" uri="{C3380CC4-5D6E-409C-BE32-E72D297353CC}">
                <c16:uniqueId val="{00000001-86C9-4779-B356-501D4926BC4D}"/>
              </c:ext>
            </c:extLst>
          </c:dPt>
          <c:dPt>
            <c:idx val="1"/>
            <c:bubble3D val="0"/>
            <c:spPr>
              <a:solidFill>
                <a:schemeClr val="accent2"/>
              </a:solidFill>
              <a:ln>
                <a:noFill/>
              </a:ln>
              <a:effectLst/>
            </c:spPr>
            <c:extLst>
              <c:ext xmlns:c16="http://schemas.microsoft.com/office/drawing/2014/chart" uri="{C3380CC4-5D6E-409C-BE32-E72D297353CC}">
                <c16:uniqueId val="{00000003-86C9-4779-B356-501D4926BC4D}"/>
              </c:ext>
            </c:extLst>
          </c:dPt>
          <c:dPt>
            <c:idx val="2"/>
            <c:bubble3D val="0"/>
            <c:spPr>
              <a:solidFill>
                <a:schemeClr val="accent3"/>
              </a:solidFill>
              <a:ln>
                <a:noFill/>
              </a:ln>
              <a:effectLst/>
            </c:spPr>
            <c:extLst>
              <c:ext xmlns:c16="http://schemas.microsoft.com/office/drawing/2014/chart" uri="{C3380CC4-5D6E-409C-BE32-E72D297353CC}">
                <c16:uniqueId val="{00000005-86C9-4779-B356-501D4926BC4D}"/>
              </c:ext>
            </c:extLst>
          </c:dPt>
          <c:dPt>
            <c:idx val="3"/>
            <c:bubble3D val="0"/>
            <c:spPr>
              <a:solidFill>
                <a:schemeClr val="accent4"/>
              </a:solidFill>
              <a:ln>
                <a:noFill/>
              </a:ln>
              <a:effectLst/>
            </c:spPr>
            <c:extLst>
              <c:ext xmlns:c16="http://schemas.microsoft.com/office/drawing/2014/chart" uri="{C3380CC4-5D6E-409C-BE32-E72D297353CC}">
                <c16:uniqueId val="{00000007-86C9-4779-B356-501D4926BC4D}"/>
              </c:ext>
            </c:extLst>
          </c:dPt>
          <c:dPt>
            <c:idx val="4"/>
            <c:bubble3D val="0"/>
            <c:spPr>
              <a:solidFill>
                <a:schemeClr val="accent5"/>
              </a:solidFill>
              <a:ln>
                <a:noFill/>
              </a:ln>
              <a:effectLst/>
            </c:spPr>
            <c:extLst>
              <c:ext xmlns:c16="http://schemas.microsoft.com/office/drawing/2014/chart" uri="{C3380CC4-5D6E-409C-BE32-E72D297353CC}">
                <c16:uniqueId val="{00000009-86C9-4779-B356-501D4926BC4D}"/>
              </c:ext>
            </c:extLst>
          </c:dPt>
          <c:dPt>
            <c:idx val="5"/>
            <c:bubble3D val="0"/>
            <c:spPr>
              <a:solidFill>
                <a:schemeClr val="accent6"/>
              </a:solidFill>
              <a:ln>
                <a:noFill/>
              </a:ln>
              <a:effectLst/>
            </c:spPr>
            <c:extLst>
              <c:ext xmlns:c16="http://schemas.microsoft.com/office/drawing/2014/chart" uri="{C3380CC4-5D6E-409C-BE32-E72D297353CC}">
                <c16:uniqueId val="{0000000B-86C9-4779-B356-501D4926BC4D}"/>
              </c:ext>
            </c:extLst>
          </c:dPt>
          <c:dPt>
            <c:idx val="6"/>
            <c:bubble3D val="0"/>
            <c:spPr>
              <a:solidFill>
                <a:schemeClr val="accent1">
                  <a:lumMod val="60000"/>
                </a:schemeClr>
              </a:solidFill>
              <a:ln>
                <a:noFill/>
              </a:ln>
              <a:effectLst/>
            </c:spPr>
            <c:extLst>
              <c:ext xmlns:c16="http://schemas.microsoft.com/office/drawing/2014/chart" uri="{C3380CC4-5D6E-409C-BE32-E72D297353CC}">
                <c16:uniqueId val="{0000000D-86C9-4779-B356-501D4926BC4D}"/>
              </c:ext>
            </c:extLst>
          </c:dPt>
          <c:dPt>
            <c:idx val="7"/>
            <c:bubble3D val="0"/>
            <c:spPr>
              <a:solidFill>
                <a:schemeClr val="accent2">
                  <a:lumMod val="60000"/>
                </a:schemeClr>
              </a:solidFill>
              <a:ln>
                <a:noFill/>
              </a:ln>
              <a:effectLst/>
            </c:spPr>
            <c:extLst>
              <c:ext xmlns:c16="http://schemas.microsoft.com/office/drawing/2014/chart" uri="{C3380CC4-5D6E-409C-BE32-E72D297353CC}">
                <c16:uniqueId val="{0000000F-86C9-4779-B356-501D4926BC4D}"/>
              </c:ext>
            </c:extLst>
          </c:dPt>
          <c:cat>
            <c:strRef>
              <c:f>Sheet1!$A$2:$A$9</c:f>
              <c:strCache>
                <c:ptCount val="8"/>
                <c:pt idx="0">
                  <c:v>Attend BOF Meetings  8.23%</c:v>
                </c:pt>
                <c:pt idx="1">
                  <c:v>Rely On Local Newspaper  17.22%</c:v>
                </c:pt>
                <c:pt idx="2">
                  <c:v>Attend BOF Workshops  1.22%</c:v>
                </c:pt>
                <c:pt idx="3">
                  <c:v>Facebook  23.48%</c:v>
                </c:pt>
                <c:pt idx="4">
                  <c:v>Town Website  23.32%</c:v>
                </c:pt>
                <c:pt idx="5">
                  <c:v>Unsure How To Participate  8.69%</c:v>
                </c:pt>
                <c:pt idx="6">
                  <c:v>I Do Not Participate  13.57%</c:v>
                </c:pt>
                <c:pt idx="7">
                  <c:v>Other  4.27%</c:v>
                </c:pt>
              </c:strCache>
            </c:strRef>
          </c:cat>
          <c:val>
            <c:numRef>
              <c:f>Sheet1!$B$2:$B$9</c:f>
              <c:numCache>
                <c:formatCode>General</c:formatCode>
                <c:ptCount val="8"/>
                <c:pt idx="0">
                  <c:v>54</c:v>
                </c:pt>
                <c:pt idx="1">
                  <c:v>113</c:v>
                </c:pt>
                <c:pt idx="2">
                  <c:v>8</c:v>
                </c:pt>
                <c:pt idx="3">
                  <c:v>154</c:v>
                </c:pt>
                <c:pt idx="4">
                  <c:v>153</c:v>
                </c:pt>
                <c:pt idx="5">
                  <c:v>57</c:v>
                </c:pt>
                <c:pt idx="6">
                  <c:v>89</c:v>
                </c:pt>
                <c:pt idx="7">
                  <c:v>28</c:v>
                </c:pt>
              </c:numCache>
            </c:numRef>
          </c:val>
          <c:extLst>
            <c:ext xmlns:c16="http://schemas.microsoft.com/office/drawing/2014/chart" uri="{C3380CC4-5D6E-409C-BE32-E72D297353CC}">
              <c16:uniqueId val="{00000000-FEF1-4479-9B8E-FC8A9D58CBB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116909081494713E-3"/>
          <c:y val="0.86927067875453734"/>
          <c:w val="0.99788309091850524"/>
          <c:h val="0.1151860249039507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Town Services</c:v>
                </c:pt>
              </c:strCache>
            </c:strRef>
          </c:tx>
          <c:spPr>
            <a:solidFill>
              <a:schemeClr val="accent1"/>
            </a:solidFill>
            <a:ln>
              <a:noFill/>
            </a:ln>
            <a:effectLst/>
          </c:spPr>
          <c:invertIfNegative val="0"/>
          <c:cat>
            <c:strRef>
              <c:f>Sheet1!$A$2:$A$10</c:f>
              <c:strCache>
                <c:ptCount val="9"/>
                <c:pt idx="0">
                  <c:v>Fire/EMS</c:v>
                </c:pt>
                <c:pt idx="1">
                  <c:v>Constables</c:v>
                </c:pt>
                <c:pt idx="2">
                  <c:v>Sewer/Water Services</c:v>
                </c:pt>
                <c:pt idx="3">
                  <c:v>Transfer Station</c:v>
                </c:pt>
                <c:pt idx="4">
                  <c:v>Libraries</c:v>
                </c:pt>
                <c:pt idx="5">
                  <c:v>Recreation</c:v>
                </c:pt>
                <c:pt idx="6">
                  <c:v>Snow Removal</c:v>
                </c:pt>
                <c:pt idx="7">
                  <c:v>Road Conditions</c:v>
                </c:pt>
                <c:pt idx="8">
                  <c:v>Tree Removal</c:v>
                </c:pt>
              </c:strCache>
            </c:strRef>
          </c:cat>
          <c:val>
            <c:numRef>
              <c:f>Sheet1!$B$2:$B$10</c:f>
              <c:numCache>
                <c:formatCode>General</c:formatCode>
                <c:ptCount val="9"/>
                <c:pt idx="0">
                  <c:v>2.99</c:v>
                </c:pt>
                <c:pt idx="1">
                  <c:v>2.94</c:v>
                </c:pt>
                <c:pt idx="2">
                  <c:v>1.49</c:v>
                </c:pt>
                <c:pt idx="3">
                  <c:v>2.85</c:v>
                </c:pt>
                <c:pt idx="4">
                  <c:v>2.9</c:v>
                </c:pt>
                <c:pt idx="5">
                  <c:v>2.77</c:v>
                </c:pt>
                <c:pt idx="6">
                  <c:v>3.56</c:v>
                </c:pt>
                <c:pt idx="7">
                  <c:v>3.45</c:v>
                </c:pt>
                <c:pt idx="8">
                  <c:v>3</c:v>
                </c:pt>
              </c:numCache>
            </c:numRef>
          </c:val>
          <c:extLst>
            <c:ext xmlns:c16="http://schemas.microsoft.com/office/drawing/2014/chart" uri="{C3380CC4-5D6E-409C-BE32-E72D297353CC}">
              <c16:uniqueId val="{00000000-D95D-4779-8E99-AD98ABAF2DCA}"/>
            </c:ext>
          </c:extLst>
        </c:ser>
        <c:dLbls>
          <c:showLegendKey val="0"/>
          <c:showVal val="0"/>
          <c:showCatName val="0"/>
          <c:showSerName val="0"/>
          <c:showPercent val="0"/>
          <c:showBubbleSize val="0"/>
        </c:dLbls>
        <c:gapWidth val="182"/>
        <c:axId val="365609744"/>
        <c:axId val="365611408"/>
      </c:barChart>
      <c:catAx>
        <c:axId val="36560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611408"/>
        <c:crosses val="autoZero"/>
        <c:auto val="1"/>
        <c:lblAlgn val="ctr"/>
        <c:lblOffset val="100"/>
        <c:noMultiLvlLbl val="0"/>
      </c:catAx>
      <c:valAx>
        <c:axId val="365611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609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Transfer Station</c:v>
                </c:pt>
              </c:strCache>
            </c:strRef>
          </c:tx>
          <c:spPr>
            <a:solidFill>
              <a:schemeClr val="accent1"/>
            </a:solidFill>
            <a:ln>
              <a:noFill/>
            </a:ln>
            <a:effectLst/>
          </c:spPr>
          <c:invertIfNegative val="0"/>
          <c:cat>
            <c:strRef>
              <c:f>Sheet1!$A$2:$A$7</c:f>
              <c:strCache>
                <c:ptCount val="6"/>
                <c:pt idx="0">
                  <c:v>No Changes  10.5%</c:v>
                </c:pt>
                <c:pt idx="1">
                  <c:v>Close the Transfer Station  2.62%</c:v>
                </c:pt>
                <c:pt idx="2">
                  <c:v>Increase pass or other new sources of revenue  50.4%</c:v>
                </c:pt>
                <c:pt idx="3">
                  <c:v>Consider other reductions to the Town Budget to offset  4.5%</c:v>
                </c:pt>
                <c:pt idx="4">
                  <c:v>Other  5.25%</c:v>
                </c:pt>
                <c:pt idx="5">
                  <c:v>Promote better recycling habits, no fee increase  26.77%</c:v>
                </c:pt>
              </c:strCache>
            </c:strRef>
          </c:cat>
          <c:val>
            <c:numRef>
              <c:f>Sheet1!$B$2:$B$7</c:f>
              <c:numCache>
                <c:formatCode>General</c:formatCode>
                <c:ptCount val="6"/>
                <c:pt idx="0">
                  <c:v>40</c:v>
                </c:pt>
                <c:pt idx="1">
                  <c:v>10</c:v>
                </c:pt>
                <c:pt idx="2">
                  <c:v>192</c:v>
                </c:pt>
                <c:pt idx="3">
                  <c:v>17</c:v>
                </c:pt>
                <c:pt idx="4">
                  <c:v>20</c:v>
                </c:pt>
                <c:pt idx="5">
                  <c:v>102</c:v>
                </c:pt>
              </c:numCache>
            </c:numRef>
          </c:val>
          <c:extLst>
            <c:ext xmlns:c16="http://schemas.microsoft.com/office/drawing/2014/chart" uri="{C3380CC4-5D6E-409C-BE32-E72D297353CC}">
              <c16:uniqueId val="{00000000-B9E8-4E4F-982B-9B4B77B19734}"/>
            </c:ext>
          </c:extLst>
        </c:ser>
        <c:dLbls>
          <c:showLegendKey val="0"/>
          <c:showVal val="0"/>
          <c:showCatName val="0"/>
          <c:showSerName val="0"/>
          <c:showPercent val="0"/>
          <c:showBubbleSize val="0"/>
        </c:dLbls>
        <c:gapWidth val="219"/>
        <c:overlap val="-27"/>
        <c:axId val="173297968"/>
        <c:axId val="173296304"/>
      </c:barChart>
      <c:catAx>
        <c:axId val="17329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296304"/>
        <c:crosses val="autoZero"/>
        <c:auto val="1"/>
        <c:lblAlgn val="ctr"/>
        <c:lblOffset val="100"/>
        <c:noMultiLvlLbl val="0"/>
      </c:catAx>
      <c:valAx>
        <c:axId val="173296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297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843-48AE-BAA7-A82794DCE9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843-48AE-BAA7-A82794DCE9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843-48AE-BAA7-A82794DCE9B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843-48AE-BAA7-A82794DCE9BC}"/>
              </c:ext>
            </c:extLst>
          </c:dPt>
          <c:cat>
            <c:strRef>
              <c:f>Sheet1!$A$2:$A$5</c:f>
              <c:strCache>
                <c:ptCount val="4"/>
                <c:pt idx="0">
                  <c:v>Roseland Park  42.84%</c:v>
                </c:pt>
                <c:pt idx="1">
                  <c:v>WES Playground  18.36%</c:v>
                </c:pt>
                <c:pt idx="2">
                  <c:v>WMS Playground  17.19%</c:v>
                </c:pt>
                <c:pt idx="3">
                  <c:v>Town Beach  21.61%</c:v>
                </c:pt>
              </c:strCache>
            </c:strRef>
          </c:cat>
          <c:val>
            <c:numRef>
              <c:f>Sheet1!$B$2:$B$5</c:f>
              <c:numCache>
                <c:formatCode>General</c:formatCode>
                <c:ptCount val="4"/>
                <c:pt idx="0">
                  <c:v>329</c:v>
                </c:pt>
                <c:pt idx="1">
                  <c:v>141</c:v>
                </c:pt>
                <c:pt idx="2">
                  <c:v>132</c:v>
                </c:pt>
                <c:pt idx="3">
                  <c:v>166</c:v>
                </c:pt>
              </c:numCache>
            </c:numRef>
          </c:val>
          <c:extLst>
            <c:ext xmlns:c16="http://schemas.microsoft.com/office/drawing/2014/chart" uri="{C3380CC4-5D6E-409C-BE32-E72D297353CC}">
              <c16:uniqueId val="{00000000-E97B-4C95-BF77-C9DD1558F65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1-EA48-41BE-BB0C-038A2AB0849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48-41BE-BB0C-038A2AB08493}"/>
              </c:ext>
            </c:extLst>
          </c:dPt>
          <c:dPt>
            <c:idx val="2"/>
            <c:bubble3D val="0"/>
            <c:spPr>
              <a:solidFill>
                <a:schemeClr val="tx1">
                  <a:lumMod val="75000"/>
                  <a:lumOff val="25000"/>
                </a:schemeClr>
              </a:solidFill>
              <a:ln w="19050">
                <a:solidFill>
                  <a:schemeClr val="lt1"/>
                </a:solidFill>
              </a:ln>
              <a:effectLst/>
            </c:spPr>
            <c:extLst>
              <c:ext xmlns:c16="http://schemas.microsoft.com/office/drawing/2014/chart" uri="{C3380CC4-5D6E-409C-BE32-E72D297353CC}">
                <c16:uniqueId val="{00000005-EA48-41BE-BB0C-038A2AB0849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48-41BE-BB0C-038A2AB0849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A48-41BE-BB0C-038A2AB0849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A48-41BE-BB0C-038A2AB08493}"/>
              </c:ext>
            </c:extLst>
          </c:dPt>
          <c:dPt>
            <c:idx val="6"/>
            <c:bubble3D val="0"/>
            <c:spPr>
              <a:solidFill>
                <a:schemeClr val="accent1">
                  <a:lumMod val="50000"/>
                </a:schemeClr>
              </a:solidFill>
              <a:ln w="19050">
                <a:solidFill>
                  <a:schemeClr val="lt1"/>
                </a:solidFill>
              </a:ln>
              <a:effectLst/>
            </c:spPr>
            <c:extLst>
              <c:ext xmlns:c16="http://schemas.microsoft.com/office/drawing/2014/chart" uri="{C3380CC4-5D6E-409C-BE32-E72D297353CC}">
                <c16:uniqueId val="{0000000D-EA48-41BE-BB0C-038A2AB0849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A48-41BE-BB0C-038A2AB08493}"/>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A48-41BE-BB0C-038A2AB08493}"/>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EA48-41BE-BB0C-038A2AB08493}"/>
              </c:ext>
            </c:extLst>
          </c:dPt>
          <c:dPt>
            <c:idx val="1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15-EA48-41BE-BB0C-038A2AB08493}"/>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EA48-41BE-BB0C-038A2AB08493}"/>
              </c:ext>
            </c:extLst>
          </c:dPt>
          <c:dPt>
            <c:idx val="12"/>
            <c:bubble3D val="0"/>
            <c:spPr>
              <a:solidFill>
                <a:schemeClr val="accent6">
                  <a:lumMod val="40000"/>
                  <a:lumOff val="60000"/>
                </a:schemeClr>
              </a:solidFill>
              <a:ln w="19050">
                <a:solidFill>
                  <a:schemeClr val="lt1"/>
                </a:solidFill>
              </a:ln>
              <a:effectLst/>
            </c:spPr>
            <c:extLst>
              <c:ext xmlns:c16="http://schemas.microsoft.com/office/drawing/2014/chart" uri="{C3380CC4-5D6E-409C-BE32-E72D297353CC}">
                <c16:uniqueId val="{00000019-EA48-41BE-BB0C-038A2AB08493}"/>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EA48-41BE-BB0C-038A2AB08493}"/>
              </c:ext>
            </c:extLst>
          </c:dPt>
          <c:cat>
            <c:strRef>
              <c:f>Sheet1!$A$2:$A$15</c:f>
              <c:strCache>
                <c:ptCount val="14"/>
                <c:pt idx="0">
                  <c:v>Ambulance/EMS  11.9%</c:v>
                </c:pt>
                <c:pt idx="1">
                  <c:v>Constables  2.87%</c:v>
                </c:pt>
                <c:pt idx="2">
                  <c:v>Economic Development  2.26%</c:v>
                </c:pt>
                <c:pt idx="3">
                  <c:v>Fire Departments  10.68%</c:v>
                </c:pt>
                <c:pt idx="4">
                  <c:v>Libraries  7.6%</c:v>
                </c:pt>
                <c:pt idx="5">
                  <c:v>Agriculture, Conservation, Open Space  6.57%</c:v>
                </c:pt>
                <c:pt idx="6">
                  <c:v>Parks, Playgrounds, Town Beach  4.72%</c:v>
                </c:pt>
                <c:pt idx="7">
                  <c:v>Recreation Programs  11.7%</c:v>
                </c:pt>
                <c:pt idx="8">
                  <c:v>Public Works,  Roads  6.57%</c:v>
                </c:pt>
                <c:pt idx="9">
                  <c:v>Schools  26.49%</c:v>
                </c:pt>
                <c:pt idx="10">
                  <c:v>Senior &amp; Social Services  2.87%</c:v>
                </c:pt>
                <c:pt idx="11">
                  <c:v>Town Hall Services  1.02%</c:v>
                </c:pt>
                <c:pt idx="12">
                  <c:v>Transfer Station  3.08%</c:v>
                </c:pt>
                <c:pt idx="13">
                  <c:v>Other  1.64%</c:v>
                </c:pt>
              </c:strCache>
            </c:strRef>
          </c:cat>
          <c:val>
            <c:numRef>
              <c:f>Sheet1!$B$2:$B$15</c:f>
              <c:numCache>
                <c:formatCode>General</c:formatCode>
                <c:ptCount val="14"/>
                <c:pt idx="0">
                  <c:v>58</c:v>
                </c:pt>
                <c:pt idx="1">
                  <c:v>14</c:v>
                </c:pt>
                <c:pt idx="2">
                  <c:v>11</c:v>
                </c:pt>
                <c:pt idx="3">
                  <c:v>52</c:v>
                </c:pt>
                <c:pt idx="4">
                  <c:v>37</c:v>
                </c:pt>
                <c:pt idx="5">
                  <c:v>32</c:v>
                </c:pt>
                <c:pt idx="6">
                  <c:v>23</c:v>
                </c:pt>
                <c:pt idx="7">
                  <c:v>57</c:v>
                </c:pt>
                <c:pt idx="8">
                  <c:v>32</c:v>
                </c:pt>
                <c:pt idx="9">
                  <c:v>129</c:v>
                </c:pt>
                <c:pt idx="10">
                  <c:v>14</c:v>
                </c:pt>
                <c:pt idx="11">
                  <c:v>5</c:v>
                </c:pt>
                <c:pt idx="12">
                  <c:v>15</c:v>
                </c:pt>
                <c:pt idx="13">
                  <c:v>8</c:v>
                </c:pt>
              </c:numCache>
            </c:numRef>
          </c:val>
          <c:extLst>
            <c:ext xmlns:c16="http://schemas.microsoft.com/office/drawing/2014/chart" uri="{C3380CC4-5D6E-409C-BE32-E72D297353CC}">
              <c16:uniqueId val="{00000000-BBC4-4F2F-BDBB-8CFF61FB7FB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375234404569786"/>
          <c:w val="0.99762126506184168"/>
          <c:h val="0.2482058089446143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64A-4D54-A7ED-7EF1449F36B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64A-4D54-A7ED-7EF1449F36B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64A-4D54-A7ED-7EF1449F36B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64A-4D54-A7ED-7EF1449F36BA}"/>
              </c:ext>
            </c:extLst>
          </c:dPt>
          <c:cat>
            <c:strRef>
              <c:f>Sheet1!$A$2:$A$5</c:f>
              <c:strCache>
                <c:ptCount val="4"/>
                <c:pt idx="0">
                  <c:v>Town Website  26.09%</c:v>
                </c:pt>
                <c:pt idx="1">
                  <c:v>Facebook  43.32%</c:v>
                </c:pt>
                <c:pt idx="2">
                  <c:v>Newspaper 18.32%</c:v>
                </c:pt>
                <c:pt idx="3">
                  <c:v>Other  12.27%</c:v>
                </c:pt>
              </c:strCache>
            </c:strRef>
          </c:cat>
          <c:val>
            <c:numRef>
              <c:f>Sheet1!$B$2:$B$5</c:f>
              <c:numCache>
                <c:formatCode>General</c:formatCode>
                <c:ptCount val="4"/>
                <c:pt idx="0">
                  <c:v>168</c:v>
                </c:pt>
                <c:pt idx="1">
                  <c:v>279</c:v>
                </c:pt>
                <c:pt idx="2">
                  <c:v>118</c:v>
                </c:pt>
                <c:pt idx="3">
                  <c:v>79</c:v>
                </c:pt>
              </c:numCache>
            </c:numRef>
          </c:val>
          <c:extLst>
            <c:ext xmlns:c16="http://schemas.microsoft.com/office/drawing/2014/chart" uri="{C3380CC4-5D6E-409C-BE32-E72D297353CC}">
              <c16:uniqueId val="{00000000-711B-496B-B6CA-CDA64B5EF43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hlinkClick xmlns:r="http://schemas.openxmlformats.org/officeDocument/2006/relationships" r:id="rId3"/>
              </a:rPr>
              <a:t>Website Email Subscription</a:t>
            </a:r>
            <a:endParaRPr lang="en-US" dirty="0"/>
          </a:p>
        </c:rich>
      </c:tx>
      <c:layout>
        <c:manualLayout>
          <c:xMode val="edge"/>
          <c:yMode val="edge"/>
          <c:x val="0.37237922705314008"/>
          <c:y val="7.4544880028722281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Website Email Subscription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3E-4433-9345-00970A43A0D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3E-4433-9345-00970A43A0D4}"/>
              </c:ext>
            </c:extLst>
          </c:dPt>
          <c:cat>
            <c:strRef>
              <c:f>Sheet1!$A$2:$A$3</c:f>
              <c:strCache>
                <c:ptCount val="2"/>
                <c:pt idx="0">
                  <c:v>Yes  53.72%</c:v>
                </c:pt>
                <c:pt idx="1">
                  <c:v>No  46.28%</c:v>
                </c:pt>
              </c:strCache>
            </c:strRef>
          </c:cat>
          <c:val>
            <c:numRef>
              <c:f>Sheet1!$B$2:$B$3</c:f>
              <c:numCache>
                <c:formatCode>General</c:formatCode>
                <c:ptCount val="2"/>
                <c:pt idx="0">
                  <c:v>201</c:v>
                </c:pt>
                <c:pt idx="1">
                  <c:v>174</c:v>
                </c:pt>
              </c:numCache>
            </c:numRef>
          </c:val>
          <c:extLst>
            <c:ext xmlns:c16="http://schemas.microsoft.com/office/drawing/2014/chart" uri="{C3380CC4-5D6E-409C-BE32-E72D297353CC}">
              <c16:uniqueId val="{00000000-B210-407C-8AE2-6394B32C0E9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Age Range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65+  12.6%</c:v>
                </c:pt>
              </c:strCache>
            </c:strRef>
          </c:tx>
          <c:spPr>
            <a:solidFill>
              <a:schemeClr val="accent1"/>
            </a:solidFill>
            <a:ln>
              <a:noFill/>
            </a:ln>
            <a:effectLst/>
          </c:spPr>
          <c:invertIfNegative val="0"/>
          <c:cat>
            <c:strRef>
              <c:f>Sheet1!$A$2</c:f>
              <c:strCache>
                <c:ptCount val="1"/>
                <c:pt idx="0">
                  <c:v>Total</c:v>
                </c:pt>
              </c:strCache>
            </c:strRef>
          </c:cat>
          <c:val>
            <c:numRef>
              <c:f>Sheet1!$B$2</c:f>
              <c:numCache>
                <c:formatCode>General</c:formatCode>
                <c:ptCount val="1"/>
                <c:pt idx="0">
                  <c:v>48</c:v>
                </c:pt>
              </c:numCache>
            </c:numRef>
          </c:val>
          <c:extLst>
            <c:ext xmlns:c16="http://schemas.microsoft.com/office/drawing/2014/chart" uri="{C3380CC4-5D6E-409C-BE32-E72D297353CC}">
              <c16:uniqueId val="{00000000-1D2E-4C38-A229-A916613BF731}"/>
            </c:ext>
          </c:extLst>
        </c:ser>
        <c:ser>
          <c:idx val="1"/>
          <c:order val="1"/>
          <c:tx>
            <c:strRef>
              <c:f>Sheet1!$C$1</c:f>
              <c:strCache>
                <c:ptCount val="1"/>
                <c:pt idx="0">
                  <c:v>51-64  27.03%</c:v>
                </c:pt>
              </c:strCache>
            </c:strRef>
          </c:tx>
          <c:spPr>
            <a:solidFill>
              <a:schemeClr val="accent2"/>
            </a:solidFill>
            <a:ln>
              <a:noFill/>
            </a:ln>
            <a:effectLst/>
          </c:spPr>
          <c:invertIfNegative val="0"/>
          <c:cat>
            <c:strRef>
              <c:f>Sheet1!$A$2</c:f>
              <c:strCache>
                <c:ptCount val="1"/>
                <c:pt idx="0">
                  <c:v>Total</c:v>
                </c:pt>
              </c:strCache>
            </c:strRef>
          </c:cat>
          <c:val>
            <c:numRef>
              <c:f>Sheet1!$C$2</c:f>
              <c:numCache>
                <c:formatCode>General</c:formatCode>
                <c:ptCount val="1"/>
                <c:pt idx="0">
                  <c:v>103</c:v>
                </c:pt>
              </c:numCache>
            </c:numRef>
          </c:val>
          <c:extLst>
            <c:ext xmlns:c16="http://schemas.microsoft.com/office/drawing/2014/chart" uri="{C3380CC4-5D6E-409C-BE32-E72D297353CC}">
              <c16:uniqueId val="{00000001-1D2E-4C38-A229-A916613BF731}"/>
            </c:ext>
          </c:extLst>
        </c:ser>
        <c:ser>
          <c:idx val="2"/>
          <c:order val="2"/>
          <c:tx>
            <c:strRef>
              <c:f>Sheet1!$D$1</c:f>
              <c:strCache>
                <c:ptCount val="1"/>
                <c:pt idx="0">
                  <c:v>26-50  59.32%</c:v>
                </c:pt>
              </c:strCache>
            </c:strRef>
          </c:tx>
          <c:spPr>
            <a:solidFill>
              <a:schemeClr val="accent3"/>
            </a:solidFill>
            <a:ln>
              <a:noFill/>
            </a:ln>
            <a:effectLst/>
          </c:spPr>
          <c:invertIfNegative val="0"/>
          <c:cat>
            <c:strRef>
              <c:f>Sheet1!$A$2</c:f>
              <c:strCache>
                <c:ptCount val="1"/>
                <c:pt idx="0">
                  <c:v>Total</c:v>
                </c:pt>
              </c:strCache>
            </c:strRef>
          </c:cat>
          <c:val>
            <c:numRef>
              <c:f>Sheet1!$D$2</c:f>
              <c:numCache>
                <c:formatCode>General</c:formatCode>
                <c:ptCount val="1"/>
                <c:pt idx="0">
                  <c:v>226</c:v>
                </c:pt>
              </c:numCache>
            </c:numRef>
          </c:val>
          <c:extLst>
            <c:ext xmlns:c16="http://schemas.microsoft.com/office/drawing/2014/chart" uri="{C3380CC4-5D6E-409C-BE32-E72D297353CC}">
              <c16:uniqueId val="{00000002-1D2E-4C38-A229-A916613BF731}"/>
            </c:ext>
          </c:extLst>
        </c:ser>
        <c:ser>
          <c:idx val="3"/>
          <c:order val="3"/>
          <c:tx>
            <c:strRef>
              <c:f>Sheet1!$E$1</c:f>
              <c:strCache>
                <c:ptCount val="1"/>
                <c:pt idx="0">
                  <c:v>18-25  1.05%</c:v>
                </c:pt>
              </c:strCache>
            </c:strRef>
          </c:tx>
          <c:spPr>
            <a:solidFill>
              <a:schemeClr val="accent4"/>
            </a:solidFill>
            <a:ln>
              <a:noFill/>
            </a:ln>
            <a:effectLst/>
          </c:spPr>
          <c:invertIfNegative val="0"/>
          <c:cat>
            <c:strRef>
              <c:f>Sheet1!$A$2</c:f>
              <c:strCache>
                <c:ptCount val="1"/>
                <c:pt idx="0">
                  <c:v>Total</c:v>
                </c:pt>
              </c:strCache>
            </c:strRef>
          </c:cat>
          <c:val>
            <c:numRef>
              <c:f>Sheet1!$E$2</c:f>
              <c:numCache>
                <c:formatCode>General</c:formatCode>
                <c:ptCount val="1"/>
                <c:pt idx="0">
                  <c:v>4</c:v>
                </c:pt>
              </c:numCache>
            </c:numRef>
          </c:val>
          <c:extLst>
            <c:ext xmlns:c16="http://schemas.microsoft.com/office/drawing/2014/chart" uri="{C3380CC4-5D6E-409C-BE32-E72D297353CC}">
              <c16:uniqueId val="{00000004-1D2E-4C38-A229-A916613BF731}"/>
            </c:ext>
          </c:extLst>
        </c:ser>
        <c:dLbls>
          <c:showLegendKey val="0"/>
          <c:showVal val="0"/>
          <c:showCatName val="0"/>
          <c:showSerName val="0"/>
          <c:showPercent val="0"/>
          <c:showBubbleSize val="0"/>
        </c:dLbls>
        <c:gapWidth val="182"/>
        <c:axId val="1431024560"/>
        <c:axId val="1431025392"/>
      </c:barChart>
      <c:catAx>
        <c:axId val="1431024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1025392"/>
        <c:crosses val="autoZero"/>
        <c:auto val="1"/>
        <c:lblAlgn val="ctr"/>
        <c:lblOffset val="100"/>
        <c:noMultiLvlLbl val="0"/>
      </c:catAx>
      <c:valAx>
        <c:axId val="1431025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31024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Homeowner/Renter</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Own  92.65%</c:v>
                </c:pt>
              </c:strCache>
            </c:strRef>
          </c:tx>
          <c:spPr>
            <a:solidFill>
              <a:schemeClr val="accent1"/>
            </a:solidFill>
            <a:ln>
              <a:noFill/>
            </a:ln>
            <a:effectLst/>
          </c:spPr>
          <c:invertIfNegative val="0"/>
          <c:cat>
            <c:strRef>
              <c:f>Sheet1!$A$2</c:f>
              <c:strCache>
                <c:ptCount val="1"/>
                <c:pt idx="0">
                  <c:v>Total</c:v>
                </c:pt>
              </c:strCache>
            </c:strRef>
          </c:cat>
          <c:val>
            <c:numRef>
              <c:f>Sheet1!$B$2</c:f>
              <c:numCache>
                <c:formatCode>General</c:formatCode>
                <c:ptCount val="1"/>
                <c:pt idx="0">
                  <c:v>353</c:v>
                </c:pt>
              </c:numCache>
            </c:numRef>
          </c:val>
          <c:extLst>
            <c:ext xmlns:c16="http://schemas.microsoft.com/office/drawing/2014/chart" uri="{C3380CC4-5D6E-409C-BE32-E72D297353CC}">
              <c16:uniqueId val="{00000000-A045-4946-A997-71F94F2AA6E8}"/>
            </c:ext>
          </c:extLst>
        </c:ser>
        <c:ser>
          <c:idx val="1"/>
          <c:order val="1"/>
          <c:tx>
            <c:strRef>
              <c:f>Sheet1!$C$1</c:f>
              <c:strCache>
                <c:ptCount val="1"/>
                <c:pt idx="0">
                  <c:v>Rent  4.46%</c:v>
                </c:pt>
              </c:strCache>
            </c:strRef>
          </c:tx>
          <c:spPr>
            <a:solidFill>
              <a:schemeClr val="accent2"/>
            </a:solidFill>
            <a:ln>
              <a:noFill/>
            </a:ln>
            <a:effectLst/>
          </c:spPr>
          <c:invertIfNegative val="0"/>
          <c:cat>
            <c:strRef>
              <c:f>Sheet1!$A$2</c:f>
              <c:strCache>
                <c:ptCount val="1"/>
                <c:pt idx="0">
                  <c:v>Total</c:v>
                </c:pt>
              </c:strCache>
            </c:strRef>
          </c:cat>
          <c:val>
            <c:numRef>
              <c:f>Sheet1!$C$2</c:f>
              <c:numCache>
                <c:formatCode>General</c:formatCode>
                <c:ptCount val="1"/>
                <c:pt idx="0">
                  <c:v>17</c:v>
                </c:pt>
              </c:numCache>
            </c:numRef>
          </c:val>
          <c:extLst>
            <c:ext xmlns:c16="http://schemas.microsoft.com/office/drawing/2014/chart" uri="{C3380CC4-5D6E-409C-BE32-E72D297353CC}">
              <c16:uniqueId val="{00000001-A045-4946-A997-71F94F2AA6E8}"/>
            </c:ext>
          </c:extLst>
        </c:ser>
        <c:ser>
          <c:idx val="2"/>
          <c:order val="2"/>
          <c:tx>
            <c:strRef>
              <c:f>Sheet1!$D$1</c:f>
              <c:strCache>
                <c:ptCount val="1"/>
                <c:pt idx="0">
                  <c:v>Live with family, I am a resident but don’t pay mortgage or rent  2.89%</c:v>
                </c:pt>
              </c:strCache>
            </c:strRef>
          </c:tx>
          <c:spPr>
            <a:solidFill>
              <a:schemeClr val="accent3"/>
            </a:solidFill>
            <a:ln>
              <a:noFill/>
            </a:ln>
            <a:effectLst/>
          </c:spPr>
          <c:invertIfNegative val="0"/>
          <c:cat>
            <c:strRef>
              <c:f>Sheet1!$A$2</c:f>
              <c:strCache>
                <c:ptCount val="1"/>
                <c:pt idx="0">
                  <c:v>Total</c:v>
                </c:pt>
              </c:strCache>
            </c:strRef>
          </c:cat>
          <c:val>
            <c:numRef>
              <c:f>Sheet1!$D$2</c:f>
              <c:numCache>
                <c:formatCode>General</c:formatCode>
                <c:ptCount val="1"/>
                <c:pt idx="0">
                  <c:v>11</c:v>
                </c:pt>
              </c:numCache>
            </c:numRef>
          </c:val>
          <c:extLst>
            <c:ext xmlns:c16="http://schemas.microsoft.com/office/drawing/2014/chart" uri="{C3380CC4-5D6E-409C-BE32-E72D297353CC}">
              <c16:uniqueId val="{00000002-A045-4946-A997-71F94F2AA6E8}"/>
            </c:ext>
          </c:extLst>
        </c:ser>
        <c:dLbls>
          <c:showLegendKey val="0"/>
          <c:showVal val="0"/>
          <c:showCatName val="0"/>
          <c:showSerName val="0"/>
          <c:showPercent val="0"/>
          <c:showBubbleSize val="0"/>
        </c:dLbls>
        <c:gapWidth val="182"/>
        <c:axId val="1376115296"/>
        <c:axId val="1376116128"/>
      </c:barChart>
      <c:catAx>
        <c:axId val="1376115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6116128"/>
        <c:crosses val="autoZero"/>
        <c:auto val="1"/>
        <c:lblAlgn val="ctr"/>
        <c:lblOffset val="100"/>
        <c:noMultiLvlLbl val="0"/>
      </c:catAx>
      <c:valAx>
        <c:axId val="13761161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6115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57324356194606E-2"/>
          <c:y val="4.758858079974481E-2"/>
          <c:w val="0.94715765148921605"/>
          <c:h val="0.76042081768872016"/>
        </c:manualLayout>
      </c:layout>
      <c:barChart>
        <c:barDir val="col"/>
        <c:grouping val="clustered"/>
        <c:varyColors val="0"/>
        <c:ser>
          <c:idx val="0"/>
          <c:order val="0"/>
          <c:tx>
            <c:strRef>
              <c:f>Sheet1!$B$1</c:f>
              <c:strCache>
                <c:ptCount val="1"/>
                <c:pt idx="0">
                  <c:v>18-25</c:v>
                </c:pt>
              </c:strCache>
            </c:strRef>
          </c:tx>
          <c:spPr>
            <a:solidFill>
              <a:schemeClr val="accent1"/>
            </a:solidFill>
            <a:ln>
              <a:noFill/>
            </a:ln>
            <a:effectLst/>
          </c:spPr>
          <c:invertIfNegative val="0"/>
          <c:cat>
            <c:strRef>
              <c:f>Sheet1!$A$2:$A$6</c:f>
              <c:strCache>
                <c:ptCount val="5"/>
                <c:pt idx="0">
                  <c:v>Public Safety</c:v>
                </c:pt>
                <c:pt idx="1">
                  <c:v>Maintenance/Repair</c:v>
                </c:pt>
                <c:pt idx="2">
                  <c:v>Economic Development, Expansion</c:v>
                </c:pt>
                <c:pt idx="3">
                  <c:v>Open Space Preservation</c:v>
                </c:pt>
                <c:pt idx="4">
                  <c:v>Education</c:v>
                </c:pt>
              </c:strCache>
            </c:strRef>
          </c:cat>
          <c:val>
            <c:numRef>
              <c:f>Sheet1!$B$2:$B$6</c:f>
              <c:numCache>
                <c:formatCode>General</c:formatCode>
                <c:ptCount val="5"/>
                <c:pt idx="0">
                  <c:v>4.25</c:v>
                </c:pt>
                <c:pt idx="1">
                  <c:v>3.5</c:v>
                </c:pt>
                <c:pt idx="2">
                  <c:v>2.25</c:v>
                </c:pt>
                <c:pt idx="3">
                  <c:v>1.75</c:v>
                </c:pt>
                <c:pt idx="4">
                  <c:v>3.25</c:v>
                </c:pt>
              </c:numCache>
            </c:numRef>
          </c:val>
          <c:extLst>
            <c:ext xmlns:c16="http://schemas.microsoft.com/office/drawing/2014/chart" uri="{C3380CC4-5D6E-409C-BE32-E72D297353CC}">
              <c16:uniqueId val="{00000000-1007-4BD2-97F9-66F72DD44055}"/>
            </c:ext>
          </c:extLst>
        </c:ser>
        <c:ser>
          <c:idx val="1"/>
          <c:order val="1"/>
          <c:tx>
            <c:strRef>
              <c:f>Sheet1!$C$1</c:f>
              <c:strCache>
                <c:ptCount val="1"/>
                <c:pt idx="0">
                  <c:v>26-50</c:v>
                </c:pt>
              </c:strCache>
            </c:strRef>
          </c:tx>
          <c:spPr>
            <a:solidFill>
              <a:schemeClr val="accent2"/>
            </a:solidFill>
            <a:ln>
              <a:noFill/>
            </a:ln>
            <a:effectLst/>
          </c:spPr>
          <c:invertIfNegative val="0"/>
          <c:cat>
            <c:strRef>
              <c:f>Sheet1!$A$2:$A$6</c:f>
              <c:strCache>
                <c:ptCount val="5"/>
                <c:pt idx="0">
                  <c:v>Public Safety</c:v>
                </c:pt>
                <c:pt idx="1">
                  <c:v>Maintenance/Repair</c:v>
                </c:pt>
                <c:pt idx="2">
                  <c:v>Economic Development, Expansion</c:v>
                </c:pt>
                <c:pt idx="3">
                  <c:v>Open Space Preservation</c:v>
                </c:pt>
                <c:pt idx="4">
                  <c:v>Education</c:v>
                </c:pt>
              </c:strCache>
            </c:strRef>
          </c:cat>
          <c:val>
            <c:numRef>
              <c:f>Sheet1!$C$2:$C$6</c:f>
              <c:numCache>
                <c:formatCode>General</c:formatCode>
                <c:ptCount val="5"/>
                <c:pt idx="0">
                  <c:v>3.01</c:v>
                </c:pt>
                <c:pt idx="1">
                  <c:v>2.65</c:v>
                </c:pt>
                <c:pt idx="2">
                  <c:v>2.4500000000000002</c:v>
                </c:pt>
                <c:pt idx="3">
                  <c:v>2.6</c:v>
                </c:pt>
                <c:pt idx="4">
                  <c:v>3.63</c:v>
                </c:pt>
              </c:numCache>
            </c:numRef>
          </c:val>
          <c:extLst>
            <c:ext xmlns:c16="http://schemas.microsoft.com/office/drawing/2014/chart" uri="{C3380CC4-5D6E-409C-BE32-E72D297353CC}">
              <c16:uniqueId val="{00000001-1007-4BD2-97F9-66F72DD44055}"/>
            </c:ext>
          </c:extLst>
        </c:ser>
        <c:ser>
          <c:idx val="2"/>
          <c:order val="2"/>
          <c:tx>
            <c:strRef>
              <c:f>Sheet1!$D$1</c:f>
              <c:strCache>
                <c:ptCount val="1"/>
                <c:pt idx="0">
                  <c:v>51-64</c:v>
                </c:pt>
              </c:strCache>
            </c:strRef>
          </c:tx>
          <c:spPr>
            <a:solidFill>
              <a:schemeClr val="accent3"/>
            </a:solidFill>
            <a:ln>
              <a:noFill/>
            </a:ln>
            <a:effectLst/>
          </c:spPr>
          <c:invertIfNegative val="0"/>
          <c:cat>
            <c:strRef>
              <c:f>Sheet1!$A$2:$A$6</c:f>
              <c:strCache>
                <c:ptCount val="5"/>
                <c:pt idx="0">
                  <c:v>Public Safety</c:v>
                </c:pt>
                <c:pt idx="1">
                  <c:v>Maintenance/Repair</c:v>
                </c:pt>
                <c:pt idx="2">
                  <c:v>Economic Development, Expansion</c:v>
                </c:pt>
                <c:pt idx="3">
                  <c:v>Open Space Preservation</c:v>
                </c:pt>
                <c:pt idx="4">
                  <c:v>Education</c:v>
                </c:pt>
              </c:strCache>
            </c:strRef>
          </c:cat>
          <c:val>
            <c:numRef>
              <c:f>Sheet1!$D$2:$D$6</c:f>
              <c:numCache>
                <c:formatCode>General</c:formatCode>
                <c:ptCount val="5"/>
                <c:pt idx="0">
                  <c:v>3.21</c:v>
                </c:pt>
                <c:pt idx="1">
                  <c:v>3</c:v>
                </c:pt>
                <c:pt idx="2">
                  <c:v>2.54</c:v>
                </c:pt>
                <c:pt idx="3">
                  <c:v>2.68</c:v>
                </c:pt>
                <c:pt idx="4">
                  <c:v>3.5</c:v>
                </c:pt>
              </c:numCache>
            </c:numRef>
          </c:val>
          <c:extLst>
            <c:ext xmlns:c16="http://schemas.microsoft.com/office/drawing/2014/chart" uri="{C3380CC4-5D6E-409C-BE32-E72D297353CC}">
              <c16:uniqueId val="{00000002-1007-4BD2-97F9-66F72DD44055}"/>
            </c:ext>
          </c:extLst>
        </c:ser>
        <c:ser>
          <c:idx val="3"/>
          <c:order val="3"/>
          <c:tx>
            <c:strRef>
              <c:f>Sheet1!$E$1</c:f>
              <c:strCache>
                <c:ptCount val="1"/>
                <c:pt idx="0">
                  <c:v>65+</c:v>
                </c:pt>
              </c:strCache>
            </c:strRef>
          </c:tx>
          <c:spPr>
            <a:solidFill>
              <a:schemeClr val="accent4"/>
            </a:solidFill>
            <a:ln>
              <a:noFill/>
            </a:ln>
            <a:effectLst/>
          </c:spPr>
          <c:invertIfNegative val="0"/>
          <c:cat>
            <c:strRef>
              <c:f>Sheet1!$A$2:$A$6</c:f>
              <c:strCache>
                <c:ptCount val="5"/>
                <c:pt idx="0">
                  <c:v>Public Safety</c:v>
                </c:pt>
                <c:pt idx="1">
                  <c:v>Maintenance/Repair</c:v>
                </c:pt>
                <c:pt idx="2">
                  <c:v>Economic Development, Expansion</c:v>
                </c:pt>
                <c:pt idx="3">
                  <c:v>Open Space Preservation</c:v>
                </c:pt>
                <c:pt idx="4">
                  <c:v>Education</c:v>
                </c:pt>
              </c:strCache>
            </c:strRef>
          </c:cat>
          <c:val>
            <c:numRef>
              <c:f>Sheet1!$E$2:$E$6</c:f>
              <c:numCache>
                <c:formatCode>General</c:formatCode>
                <c:ptCount val="5"/>
                <c:pt idx="0">
                  <c:v>3.35</c:v>
                </c:pt>
                <c:pt idx="1">
                  <c:v>2.75</c:v>
                </c:pt>
                <c:pt idx="2">
                  <c:v>2.1800000000000002</c:v>
                </c:pt>
                <c:pt idx="3">
                  <c:v>2.83</c:v>
                </c:pt>
                <c:pt idx="4">
                  <c:v>3.88</c:v>
                </c:pt>
              </c:numCache>
            </c:numRef>
          </c:val>
          <c:extLst>
            <c:ext xmlns:c16="http://schemas.microsoft.com/office/drawing/2014/chart" uri="{C3380CC4-5D6E-409C-BE32-E72D297353CC}">
              <c16:uniqueId val="{00000004-1007-4BD2-97F9-66F72DD44055}"/>
            </c:ext>
          </c:extLst>
        </c:ser>
        <c:dLbls>
          <c:showLegendKey val="0"/>
          <c:showVal val="0"/>
          <c:showCatName val="0"/>
          <c:showSerName val="0"/>
          <c:showPercent val="0"/>
          <c:showBubbleSize val="0"/>
        </c:dLbls>
        <c:gapWidth val="219"/>
        <c:overlap val="-27"/>
        <c:axId val="1376142352"/>
        <c:axId val="1376143184"/>
      </c:barChart>
      <c:catAx>
        <c:axId val="137614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6143184"/>
        <c:crosses val="autoZero"/>
        <c:auto val="1"/>
        <c:lblAlgn val="ctr"/>
        <c:lblOffset val="100"/>
        <c:noMultiLvlLbl val="0"/>
      </c:catAx>
      <c:valAx>
        <c:axId val="1376143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76142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18-25</c:v>
                </c:pt>
              </c:strCache>
            </c:strRef>
          </c:tx>
          <c:spPr>
            <a:solidFill>
              <a:schemeClr val="accent1"/>
            </a:solidFill>
            <a:ln>
              <a:noFill/>
            </a:ln>
            <a:effectLst/>
          </c:spPr>
          <c:invertIfNegative val="0"/>
          <c:cat>
            <c:strRef>
              <c:f>Sheet1!$A$2:$A$6</c:f>
              <c:strCache>
                <c:ptCount val="5"/>
                <c:pt idx="0">
                  <c:v>Fire/Ambulance</c:v>
                </c:pt>
                <c:pt idx="1">
                  <c:v>School System</c:v>
                </c:pt>
                <c:pt idx="2">
                  <c:v>Public Works</c:v>
                </c:pt>
                <c:pt idx="3">
                  <c:v>Town Hall</c:v>
                </c:pt>
                <c:pt idx="4">
                  <c:v>Building Department</c:v>
                </c:pt>
              </c:strCache>
            </c:strRef>
          </c:cat>
          <c:val>
            <c:numRef>
              <c:f>Sheet1!$B$2:$B$6</c:f>
              <c:numCache>
                <c:formatCode>General</c:formatCode>
                <c:ptCount val="5"/>
                <c:pt idx="0">
                  <c:v>2.5</c:v>
                </c:pt>
                <c:pt idx="1">
                  <c:v>2.5</c:v>
                </c:pt>
                <c:pt idx="2">
                  <c:v>2.5</c:v>
                </c:pt>
                <c:pt idx="3">
                  <c:v>2</c:v>
                </c:pt>
                <c:pt idx="4">
                  <c:v>1.75</c:v>
                </c:pt>
              </c:numCache>
            </c:numRef>
          </c:val>
          <c:extLst>
            <c:ext xmlns:c16="http://schemas.microsoft.com/office/drawing/2014/chart" uri="{C3380CC4-5D6E-409C-BE32-E72D297353CC}">
              <c16:uniqueId val="{00000000-BE8B-4617-A328-418ED20C83CB}"/>
            </c:ext>
          </c:extLst>
        </c:ser>
        <c:ser>
          <c:idx val="1"/>
          <c:order val="1"/>
          <c:tx>
            <c:strRef>
              <c:f>Sheet1!$C$1</c:f>
              <c:strCache>
                <c:ptCount val="1"/>
                <c:pt idx="0">
                  <c:v>26-50</c:v>
                </c:pt>
              </c:strCache>
            </c:strRef>
          </c:tx>
          <c:spPr>
            <a:solidFill>
              <a:schemeClr val="accent2"/>
            </a:solidFill>
            <a:ln>
              <a:noFill/>
            </a:ln>
            <a:effectLst/>
          </c:spPr>
          <c:invertIfNegative val="0"/>
          <c:cat>
            <c:strRef>
              <c:f>Sheet1!$A$2:$A$6</c:f>
              <c:strCache>
                <c:ptCount val="5"/>
                <c:pt idx="0">
                  <c:v>Fire/Ambulance</c:v>
                </c:pt>
                <c:pt idx="1">
                  <c:v>School System</c:v>
                </c:pt>
                <c:pt idx="2">
                  <c:v>Public Works</c:v>
                </c:pt>
                <c:pt idx="3">
                  <c:v>Town Hall</c:v>
                </c:pt>
                <c:pt idx="4">
                  <c:v>Building Department</c:v>
                </c:pt>
              </c:strCache>
            </c:strRef>
          </c:cat>
          <c:val>
            <c:numRef>
              <c:f>Sheet1!$C$2:$C$6</c:f>
              <c:numCache>
                <c:formatCode>General</c:formatCode>
                <c:ptCount val="5"/>
                <c:pt idx="0">
                  <c:v>2.36</c:v>
                </c:pt>
                <c:pt idx="1">
                  <c:v>2.6</c:v>
                </c:pt>
                <c:pt idx="2">
                  <c:v>2</c:v>
                </c:pt>
                <c:pt idx="3">
                  <c:v>1.58</c:v>
                </c:pt>
                <c:pt idx="4">
                  <c:v>1.58</c:v>
                </c:pt>
              </c:numCache>
            </c:numRef>
          </c:val>
          <c:extLst>
            <c:ext xmlns:c16="http://schemas.microsoft.com/office/drawing/2014/chart" uri="{C3380CC4-5D6E-409C-BE32-E72D297353CC}">
              <c16:uniqueId val="{00000001-BE8B-4617-A328-418ED20C83CB}"/>
            </c:ext>
          </c:extLst>
        </c:ser>
        <c:ser>
          <c:idx val="2"/>
          <c:order val="2"/>
          <c:tx>
            <c:strRef>
              <c:f>Sheet1!$D$1</c:f>
              <c:strCache>
                <c:ptCount val="1"/>
                <c:pt idx="0">
                  <c:v>51-64</c:v>
                </c:pt>
              </c:strCache>
            </c:strRef>
          </c:tx>
          <c:spPr>
            <a:solidFill>
              <a:schemeClr val="accent3"/>
            </a:solidFill>
            <a:ln>
              <a:noFill/>
            </a:ln>
            <a:effectLst/>
          </c:spPr>
          <c:invertIfNegative val="0"/>
          <c:cat>
            <c:strRef>
              <c:f>Sheet1!$A$2:$A$6</c:f>
              <c:strCache>
                <c:ptCount val="5"/>
                <c:pt idx="0">
                  <c:v>Fire/Ambulance</c:v>
                </c:pt>
                <c:pt idx="1">
                  <c:v>School System</c:v>
                </c:pt>
                <c:pt idx="2">
                  <c:v>Public Works</c:v>
                </c:pt>
                <c:pt idx="3">
                  <c:v>Town Hall</c:v>
                </c:pt>
                <c:pt idx="4">
                  <c:v>Building Department</c:v>
                </c:pt>
              </c:strCache>
            </c:strRef>
          </c:cat>
          <c:val>
            <c:numRef>
              <c:f>Sheet1!$D$2:$D$6</c:f>
              <c:numCache>
                <c:formatCode>General</c:formatCode>
                <c:ptCount val="5"/>
                <c:pt idx="0">
                  <c:v>2.4</c:v>
                </c:pt>
                <c:pt idx="1">
                  <c:v>2.54</c:v>
                </c:pt>
                <c:pt idx="2">
                  <c:v>2.1</c:v>
                </c:pt>
                <c:pt idx="3">
                  <c:v>1.7</c:v>
                </c:pt>
                <c:pt idx="4">
                  <c:v>1.7</c:v>
                </c:pt>
              </c:numCache>
            </c:numRef>
          </c:val>
          <c:extLst>
            <c:ext xmlns:c16="http://schemas.microsoft.com/office/drawing/2014/chart" uri="{C3380CC4-5D6E-409C-BE32-E72D297353CC}">
              <c16:uniqueId val="{00000002-BE8B-4617-A328-418ED20C83CB}"/>
            </c:ext>
          </c:extLst>
        </c:ser>
        <c:ser>
          <c:idx val="3"/>
          <c:order val="3"/>
          <c:tx>
            <c:strRef>
              <c:f>Sheet1!$E$1</c:f>
              <c:strCache>
                <c:ptCount val="1"/>
                <c:pt idx="0">
                  <c:v>65+</c:v>
                </c:pt>
              </c:strCache>
            </c:strRef>
          </c:tx>
          <c:spPr>
            <a:solidFill>
              <a:schemeClr val="accent4"/>
            </a:solidFill>
            <a:ln>
              <a:noFill/>
            </a:ln>
            <a:effectLst/>
          </c:spPr>
          <c:invertIfNegative val="0"/>
          <c:cat>
            <c:strRef>
              <c:f>Sheet1!$A$2:$A$6</c:f>
              <c:strCache>
                <c:ptCount val="5"/>
                <c:pt idx="0">
                  <c:v>Fire/Ambulance</c:v>
                </c:pt>
                <c:pt idx="1">
                  <c:v>School System</c:v>
                </c:pt>
                <c:pt idx="2">
                  <c:v>Public Works</c:v>
                </c:pt>
                <c:pt idx="3">
                  <c:v>Town Hall</c:v>
                </c:pt>
                <c:pt idx="4">
                  <c:v>Building Department</c:v>
                </c:pt>
              </c:strCache>
            </c:strRef>
          </c:cat>
          <c:val>
            <c:numRef>
              <c:f>Sheet1!$E$2:$E$6</c:f>
              <c:numCache>
                <c:formatCode>General</c:formatCode>
                <c:ptCount val="5"/>
                <c:pt idx="0">
                  <c:v>2.65</c:v>
                </c:pt>
                <c:pt idx="1">
                  <c:v>2.5</c:v>
                </c:pt>
                <c:pt idx="2">
                  <c:v>2</c:v>
                </c:pt>
                <c:pt idx="3">
                  <c:v>1.7</c:v>
                </c:pt>
                <c:pt idx="4">
                  <c:v>1.77</c:v>
                </c:pt>
              </c:numCache>
            </c:numRef>
          </c:val>
          <c:extLst>
            <c:ext xmlns:c16="http://schemas.microsoft.com/office/drawing/2014/chart" uri="{C3380CC4-5D6E-409C-BE32-E72D297353CC}">
              <c16:uniqueId val="{00000004-BE8B-4617-A328-418ED20C83CB}"/>
            </c:ext>
          </c:extLst>
        </c:ser>
        <c:dLbls>
          <c:showLegendKey val="0"/>
          <c:showVal val="0"/>
          <c:showCatName val="0"/>
          <c:showSerName val="0"/>
          <c:showPercent val="0"/>
          <c:showBubbleSize val="0"/>
        </c:dLbls>
        <c:gapWidth val="219"/>
        <c:overlap val="-27"/>
        <c:axId val="1365895904"/>
        <c:axId val="1365896736"/>
      </c:barChart>
      <c:catAx>
        <c:axId val="136589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5896736"/>
        <c:crosses val="autoZero"/>
        <c:auto val="1"/>
        <c:lblAlgn val="ctr"/>
        <c:lblOffset val="100"/>
        <c:noMultiLvlLbl val="0"/>
      </c:catAx>
      <c:valAx>
        <c:axId val="1365896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5895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On A Scale of 1 To 5</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18-25</c:v>
                </c:pt>
              </c:strCache>
            </c:strRef>
          </c:tx>
          <c:spPr>
            <a:solidFill>
              <a:schemeClr val="accent1"/>
            </a:solidFill>
            <a:ln>
              <a:noFill/>
            </a:ln>
            <a:effectLst/>
          </c:spPr>
          <c:invertIfNegative val="0"/>
          <c:cat>
            <c:strRef>
              <c:f>Sheet1!$A$2:$A$6</c:f>
              <c:strCache>
                <c:ptCount val="5"/>
                <c:pt idx="0">
                  <c:v>Senior Services</c:v>
                </c:pt>
                <c:pt idx="1">
                  <c:v>Social Services</c:v>
                </c:pt>
                <c:pt idx="2">
                  <c:v>Food &amp; Fuel Banks</c:v>
                </c:pt>
                <c:pt idx="3">
                  <c:v>Recreation Programs</c:v>
                </c:pt>
                <c:pt idx="4">
                  <c:v>Libraries</c:v>
                </c:pt>
              </c:strCache>
            </c:strRef>
          </c:cat>
          <c:val>
            <c:numRef>
              <c:f>Sheet1!$B$2:$B$6</c:f>
              <c:numCache>
                <c:formatCode>General</c:formatCode>
                <c:ptCount val="5"/>
                <c:pt idx="0">
                  <c:v>3</c:v>
                </c:pt>
                <c:pt idx="1">
                  <c:v>2.5</c:v>
                </c:pt>
                <c:pt idx="2">
                  <c:v>2.5</c:v>
                </c:pt>
                <c:pt idx="3">
                  <c:v>2.5</c:v>
                </c:pt>
                <c:pt idx="4">
                  <c:v>2.5</c:v>
                </c:pt>
              </c:numCache>
            </c:numRef>
          </c:val>
          <c:extLst>
            <c:ext xmlns:c16="http://schemas.microsoft.com/office/drawing/2014/chart" uri="{C3380CC4-5D6E-409C-BE32-E72D297353CC}">
              <c16:uniqueId val="{00000000-BD83-42E6-B65F-0C37D8199CDC}"/>
            </c:ext>
          </c:extLst>
        </c:ser>
        <c:ser>
          <c:idx val="1"/>
          <c:order val="1"/>
          <c:tx>
            <c:strRef>
              <c:f>Sheet1!$C$1</c:f>
              <c:strCache>
                <c:ptCount val="1"/>
                <c:pt idx="0">
                  <c:v>26-50</c:v>
                </c:pt>
              </c:strCache>
            </c:strRef>
          </c:tx>
          <c:spPr>
            <a:solidFill>
              <a:schemeClr val="accent2"/>
            </a:solidFill>
            <a:ln>
              <a:noFill/>
            </a:ln>
            <a:effectLst/>
          </c:spPr>
          <c:invertIfNegative val="0"/>
          <c:cat>
            <c:strRef>
              <c:f>Sheet1!$A$2:$A$6</c:f>
              <c:strCache>
                <c:ptCount val="5"/>
                <c:pt idx="0">
                  <c:v>Senior Services</c:v>
                </c:pt>
                <c:pt idx="1">
                  <c:v>Social Services</c:v>
                </c:pt>
                <c:pt idx="2">
                  <c:v>Food &amp; Fuel Banks</c:v>
                </c:pt>
                <c:pt idx="3">
                  <c:v>Recreation Programs</c:v>
                </c:pt>
                <c:pt idx="4">
                  <c:v>Libraries</c:v>
                </c:pt>
              </c:strCache>
            </c:strRef>
          </c:cat>
          <c:val>
            <c:numRef>
              <c:f>Sheet1!$C$2:$C$6</c:f>
              <c:numCache>
                <c:formatCode>General</c:formatCode>
                <c:ptCount val="5"/>
                <c:pt idx="0">
                  <c:v>2</c:v>
                </c:pt>
                <c:pt idx="1">
                  <c:v>1.86</c:v>
                </c:pt>
                <c:pt idx="2">
                  <c:v>1.9</c:v>
                </c:pt>
                <c:pt idx="3">
                  <c:v>2.0299999999999998</c:v>
                </c:pt>
                <c:pt idx="4">
                  <c:v>1.9</c:v>
                </c:pt>
              </c:numCache>
            </c:numRef>
          </c:val>
          <c:extLst>
            <c:ext xmlns:c16="http://schemas.microsoft.com/office/drawing/2014/chart" uri="{C3380CC4-5D6E-409C-BE32-E72D297353CC}">
              <c16:uniqueId val="{00000001-BD83-42E6-B65F-0C37D8199CDC}"/>
            </c:ext>
          </c:extLst>
        </c:ser>
        <c:ser>
          <c:idx val="2"/>
          <c:order val="2"/>
          <c:tx>
            <c:strRef>
              <c:f>Sheet1!$D$1</c:f>
              <c:strCache>
                <c:ptCount val="1"/>
                <c:pt idx="0">
                  <c:v>51-64</c:v>
                </c:pt>
              </c:strCache>
            </c:strRef>
          </c:tx>
          <c:spPr>
            <a:solidFill>
              <a:schemeClr val="accent3"/>
            </a:solidFill>
            <a:ln>
              <a:noFill/>
            </a:ln>
            <a:effectLst/>
          </c:spPr>
          <c:invertIfNegative val="0"/>
          <c:cat>
            <c:strRef>
              <c:f>Sheet1!$A$2:$A$6</c:f>
              <c:strCache>
                <c:ptCount val="5"/>
                <c:pt idx="0">
                  <c:v>Senior Services</c:v>
                </c:pt>
                <c:pt idx="1">
                  <c:v>Social Services</c:v>
                </c:pt>
                <c:pt idx="2">
                  <c:v>Food &amp; Fuel Banks</c:v>
                </c:pt>
                <c:pt idx="3">
                  <c:v>Recreation Programs</c:v>
                </c:pt>
                <c:pt idx="4">
                  <c:v>Libraries</c:v>
                </c:pt>
              </c:strCache>
            </c:strRef>
          </c:cat>
          <c:val>
            <c:numRef>
              <c:f>Sheet1!$D$2:$D$6</c:f>
              <c:numCache>
                <c:formatCode>General</c:formatCode>
                <c:ptCount val="5"/>
                <c:pt idx="0">
                  <c:v>2.2000000000000002</c:v>
                </c:pt>
                <c:pt idx="1">
                  <c:v>2</c:v>
                </c:pt>
                <c:pt idx="2">
                  <c:v>2</c:v>
                </c:pt>
                <c:pt idx="3">
                  <c:v>2.0299999999999998</c:v>
                </c:pt>
                <c:pt idx="4">
                  <c:v>2.04</c:v>
                </c:pt>
              </c:numCache>
            </c:numRef>
          </c:val>
          <c:extLst>
            <c:ext xmlns:c16="http://schemas.microsoft.com/office/drawing/2014/chart" uri="{C3380CC4-5D6E-409C-BE32-E72D297353CC}">
              <c16:uniqueId val="{00000002-BD83-42E6-B65F-0C37D8199CDC}"/>
            </c:ext>
          </c:extLst>
        </c:ser>
        <c:ser>
          <c:idx val="3"/>
          <c:order val="3"/>
          <c:tx>
            <c:strRef>
              <c:f>Sheet1!$E$1</c:f>
              <c:strCache>
                <c:ptCount val="1"/>
                <c:pt idx="0">
                  <c:v>65+</c:v>
                </c:pt>
              </c:strCache>
            </c:strRef>
          </c:tx>
          <c:spPr>
            <a:solidFill>
              <a:schemeClr val="accent4"/>
            </a:solidFill>
            <a:ln>
              <a:noFill/>
            </a:ln>
            <a:effectLst/>
          </c:spPr>
          <c:invertIfNegative val="0"/>
          <c:cat>
            <c:strRef>
              <c:f>Sheet1!$A$2:$A$6</c:f>
              <c:strCache>
                <c:ptCount val="5"/>
                <c:pt idx="0">
                  <c:v>Senior Services</c:v>
                </c:pt>
                <c:pt idx="1">
                  <c:v>Social Services</c:v>
                </c:pt>
                <c:pt idx="2">
                  <c:v>Food &amp; Fuel Banks</c:v>
                </c:pt>
                <c:pt idx="3">
                  <c:v>Recreation Programs</c:v>
                </c:pt>
                <c:pt idx="4">
                  <c:v>Libraries</c:v>
                </c:pt>
              </c:strCache>
            </c:strRef>
          </c:cat>
          <c:val>
            <c:numRef>
              <c:f>Sheet1!$E$2:$E$6</c:f>
              <c:numCache>
                <c:formatCode>General</c:formatCode>
                <c:ptCount val="5"/>
                <c:pt idx="0">
                  <c:v>2</c:v>
                </c:pt>
                <c:pt idx="1">
                  <c:v>2</c:v>
                </c:pt>
                <c:pt idx="2">
                  <c:v>2.13</c:v>
                </c:pt>
                <c:pt idx="3">
                  <c:v>1.92</c:v>
                </c:pt>
                <c:pt idx="4">
                  <c:v>2.23</c:v>
                </c:pt>
              </c:numCache>
            </c:numRef>
          </c:val>
          <c:extLst>
            <c:ext xmlns:c16="http://schemas.microsoft.com/office/drawing/2014/chart" uri="{C3380CC4-5D6E-409C-BE32-E72D297353CC}">
              <c16:uniqueId val="{00000004-BD83-42E6-B65F-0C37D8199CDC}"/>
            </c:ext>
          </c:extLst>
        </c:ser>
        <c:dLbls>
          <c:showLegendKey val="0"/>
          <c:showVal val="0"/>
          <c:showCatName val="0"/>
          <c:showSerName val="0"/>
          <c:showPercent val="0"/>
          <c:showBubbleSize val="0"/>
        </c:dLbls>
        <c:gapWidth val="219"/>
        <c:overlap val="-27"/>
        <c:axId val="1365893408"/>
        <c:axId val="1365895072"/>
      </c:barChart>
      <c:catAx>
        <c:axId val="136589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5895072"/>
        <c:crosses val="autoZero"/>
        <c:auto val="1"/>
        <c:lblAlgn val="ctr"/>
        <c:lblOffset val="100"/>
        <c:noMultiLvlLbl val="0"/>
      </c:catAx>
      <c:valAx>
        <c:axId val="136589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5893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69-4E79-829C-5F12C4C6F0B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69-4E79-829C-5F12C4C6F0B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769-4E79-829C-5F12C4C6F0B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8AE5-4318-8F4B-E8DA0BEAE6B3}"/>
              </c:ext>
            </c:extLst>
          </c:dPt>
          <c:dPt>
            <c:idx val="4"/>
            <c:bubble3D val="0"/>
            <c:spPr>
              <a:solidFill>
                <a:schemeClr val="accent6"/>
              </a:solidFill>
              <a:ln w="19050">
                <a:solidFill>
                  <a:schemeClr val="lt1"/>
                </a:solidFill>
              </a:ln>
              <a:effectLst/>
            </c:spPr>
            <c:extLst>
              <c:ext xmlns:c16="http://schemas.microsoft.com/office/drawing/2014/chart" uri="{C3380CC4-5D6E-409C-BE32-E72D297353CC}">
                <c16:uniqueId val="{00000009-2769-4E79-829C-5F12C4C6F0B4}"/>
              </c:ext>
            </c:extLst>
          </c:dPt>
          <c:cat>
            <c:strRef>
              <c:f>Sheet1!$A$2:$A$6</c:f>
              <c:strCache>
                <c:ptCount val="5"/>
                <c:pt idx="0">
                  <c:v>Extremely Important  39.37%</c:v>
                </c:pt>
                <c:pt idx="1">
                  <c:v>Very Important  30.71%</c:v>
                </c:pt>
                <c:pt idx="2">
                  <c:v>Somewhat Important  22.05%</c:v>
                </c:pt>
                <c:pt idx="3">
                  <c:v>Not So Important  7.09%</c:v>
                </c:pt>
                <c:pt idx="4">
                  <c:v>Not At All Important  .79%</c:v>
                </c:pt>
              </c:strCache>
            </c:strRef>
          </c:cat>
          <c:val>
            <c:numRef>
              <c:f>Sheet1!$B$2:$B$6</c:f>
              <c:numCache>
                <c:formatCode>General</c:formatCode>
                <c:ptCount val="5"/>
                <c:pt idx="0">
                  <c:v>150</c:v>
                </c:pt>
                <c:pt idx="1">
                  <c:v>117</c:v>
                </c:pt>
                <c:pt idx="2">
                  <c:v>84</c:v>
                </c:pt>
                <c:pt idx="3">
                  <c:v>24</c:v>
                </c:pt>
                <c:pt idx="4">
                  <c:v>6</c:v>
                </c:pt>
              </c:numCache>
            </c:numRef>
          </c:val>
          <c:extLst>
            <c:ext xmlns:c16="http://schemas.microsoft.com/office/drawing/2014/chart" uri="{C3380CC4-5D6E-409C-BE32-E72D297353CC}">
              <c16:uniqueId val="{00000000-8AE5-4318-8F4B-E8DA0BEAE6B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2.9572030440011337E-3"/>
          <c:y val="0.8745286423899874"/>
          <c:w val="0.99704279695599884"/>
          <c:h val="0.1105158795970185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aseline="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18-25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Very Important</c:v>
                </c:pt>
                <c:pt idx="2">
                  <c:v>Somewhat Important</c:v>
                </c:pt>
                <c:pt idx="3">
                  <c:v>Not So Important</c:v>
                </c:pt>
                <c:pt idx="4">
                  <c:v>Not At All Important</c:v>
                </c:pt>
              </c:strCache>
            </c:strRef>
          </c:cat>
          <c:val>
            <c:numRef>
              <c:f>Sheet1!$B$2:$B$6</c:f>
              <c:numCache>
                <c:formatCode>General</c:formatCode>
                <c:ptCount val="5"/>
                <c:pt idx="0">
                  <c:v>100</c:v>
                </c:pt>
                <c:pt idx="1">
                  <c:v>0</c:v>
                </c:pt>
                <c:pt idx="2">
                  <c:v>0</c:v>
                </c:pt>
                <c:pt idx="3">
                  <c:v>0</c:v>
                </c:pt>
                <c:pt idx="4">
                  <c:v>0</c:v>
                </c:pt>
              </c:numCache>
            </c:numRef>
          </c:val>
          <c:extLst>
            <c:ext xmlns:c16="http://schemas.microsoft.com/office/drawing/2014/chart" uri="{C3380CC4-5D6E-409C-BE32-E72D297353CC}">
              <c16:uniqueId val="{00000000-ED0B-4434-B2D1-84FDEEAF1375}"/>
            </c:ext>
          </c:extLst>
        </c:ser>
        <c:ser>
          <c:idx val="1"/>
          <c:order val="1"/>
          <c:tx>
            <c:strRef>
              <c:f>Sheet1!$C$1</c:f>
              <c:strCache>
                <c:ptCount val="1"/>
                <c:pt idx="0">
                  <c:v>26-50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Very Important</c:v>
                </c:pt>
                <c:pt idx="2">
                  <c:v>Somewhat Important</c:v>
                </c:pt>
                <c:pt idx="3">
                  <c:v>Not So Important</c:v>
                </c:pt>
                <c:pt idx="4">
                  <c:v>Not At All Important</c:v>
                </c:pt>
              </c:strCache>
            </c:strRef>
          </c:cat>
          <c:val>
            <c:numRef>
              <c:f>Sheet1!$C$2:$C$6</c:f>
              <c:numCache>
                <c:formatCode>General</c:formatCode>
                <c:ptCount val="5"/>
                <c:pt idx="0">
                  <c:v>38.5</c:v>
                </c:pt>
                <c:pt idx="1">
                  <c:v>28.8</c:v>
                </c:pt>
                <c:pt idx="2">
                  <c:v>21.7</c:v>
                </c:pt>
                <c:pt idx="3">
                  <c:v>10</c:v>
                </c:pt>
                <c:pt idx="4">
                  <c:v>0.9</c:v>
                </c:pt>
              </c:numCache>
            </c:numRef>
          </c:val>
          <c:extLst>
            <c:ext xmlns:c16="http://schemas.microsoft.com/office/drawing/2014/chart" uri="{C3380CC4-5D6E-409C-BE32-E72D297353CC}">
              <c16:uniqueId val="{00000001-ED0B-4434-B2D1-84FDEEAF1375}"/>
            </c:ext>
          </c:extLst>
        </c:ser>
        <c:ser>
          <c:idx val="2"/>
          <c:order val="2"/>
          <c:tx>
            <c:strRef>
              <c:f>Sheet1!$D$1</c:f>
              <c:strCache>
                <c:ptCount val="1"/>
                <c:pt idx="0">
                  <c:v>51-64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Very Important</c:v>
                </c:pt>
                <c:pt idx="2">
                  <c:v>Somewhat Important</c:v>
                </c:pt>
                <c:pt idx="3">
                  <c:v>Not So Important</c:v>
                </c:pt>
                <c:pt idx="4">
                  <c:v>Not At All Important</c:v>
                </c:pt>
              </c:strCache>
            </c:strRef>
          </c:cat>
          <c:val>
            <c:numRef>
              <c:f>Sheet1!$D$2:$D$6</c:f>
              <c:numCache>
                <c:formatCode>General</c:formatCode>
                <c:ptCount val="5"/>
                <c:pt idx="0">
                  <c:v>38.799999999999997</c:v>
                </c:pt>
                <c:pt idx="1">
                  <c:v>29</c:v>
                </c:pt>
                <c:pt idx="2">
                  <c:v>29</c:v>
                </c:pt>
                <c:pt idx="4">
                  <c:v>3</c:v>
                </c:pt>
              </c:numCache>
            </c:numRef>
          </c:val>
          <c:extLst>
            <c:ext xmlns:c16="http://schemas.microsoft.com/office/drawing/2014/chart" uri="{C3380CC4-5D6E-409C-BE32-E72D297353CC}">
              <c16:uniqueId val="{00000002-ED0B-4434-B2D1-84FDEEAF1375}"/>
            </c:ext>
          </c:extLst>
        </c:ser>
        <c:ser>
          <c:idx val="3"/>
          <c:order val="3"/>
          <c:tx>
            <c:strRef>
              <c:f>Sheet1!$E$1</c:f>
              <c:strCache>
                <c:ptCount val="1"/>
                <c:pt idx="0">
                  <c:v>65+</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Extremely Important</c:v>
                </c:pt>
                <c:pt idx="1">
                  <c:v>Very Important</c:v>
                </c:pt>
                <c:pt idx="2">
                  <c:v>Somewhat Important</c:v>
                </c:pt>
                <c:pt idx="3">
                  <c:v>Not So Important</c:v>
                </c:pt>
                <c:pt idx="4">
                  <c:v>Not At All Important</c:v>
                </c:pt>
              </c:strCache>
            </c:strRef>
          </c:cat>
          <c:val>
            <c:numRef>
              <c:f>Sheet1!$E$2:$E$6</c:f>
              <c:numCache>
                <c:formatCode>General</c:formatCode>
                <c:ptCount val="5"/>
                <c:pt idx="0">
                  <c:v>39.6</c:v>
                </c:pt>
                <c:pt idx="1">
                  <c:v>45.9</c:v>
                </c:pt>
                <c:pt idx="2">
                  <c:v>10.4</c:v>
                </c:pt>
                <c:pt idx="3">
                  <c:v>2</c:v>
                </c:pt>
                <c:pt idx="4">
                  <c:v>2</c:v>
                </c:pt>
              </c:numCache>
            </c:numRef>
          </c:val>
          <c:extLst>
            <c:ext xmlns:c16="http://schemas.microsoft.com/office/drawing/2014/chart" uri="{C3380CC4-5D6E-409C-BE32-E72D297353CC}">
              <c16:uniqueId val="{00000004-ED0B-4434-B2D1-84FDEEAF1375}"/>
            </c:ext>
          </c:extLst>
        </c:ser>
        <c:dLbls>
          <c:dLblPos val="ctr"/>
          <c:showLegendKey val="0"/>
          <c:showVal val="1"/>
          <c:showCatName val="0"/>
          <c:showSerName val="0"/>
          <c:showPercent val="0"/>
          <c:showBubbleSize val="0"/>
        </c:dLbls>
        <c:gapWidth val="79"/>
        <c:overlap val="-27"/>
        <c:axId val="1298098432"/>
        <c:axId val="1298099264"/>
      </c:barChart>
      <c:catAx>
        <c:axId val="1298098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298099264"/>
        <c:crosses val="autoZero"/>
        <c:auto val="1"/>
        <c:lblAlgn val="ctr"/>
        <c:lblOffset val="100"/>
        <c:noMultiLvlLbl val="0"/>
      </c:catAx>
      <c:valAx>
        <c:axId val="1298099264"/>
        <c:scaling>
          <c:orientation val="minMax"/>
        </c:scaling>
        <c:delete val="1"/>
        <c:axPos val="l"/>
        <c:numFmt formatCode="General" sourceLinked="1"/>
        <c:majorTickMark val="none"/>
        <c:minorTickMark val="none"/>
        <c:tickLblPos val="nextTo"/>
        <c:crossAx val="12980984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171-4CA0-B8DC-2B04EB07AC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171-4CA0-B8DC-2B04EB07AC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171-4CA0-B8DC-2B04EB07AC0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171-4CA0-B8DC-2B04EB07AC05}"/>
              </c:ext>
            </c:extLst>
          </c:dPt>
          <c:dPt>
            <c:idx val="4"/>
            <c:bubble3D val="0"/>
            <c:spPr>
              <a:solidFill>
                <a:schemeClr val="accent6"/>
              </a:solidFill>
              <a:ln w="19050">
                <a:solidFill>
                  <a:schemeClr val="lt1"/>
                </a:solidFill>
              </a:ln>
              <a:effectLst/>
            </c:spPr>
            <c:extLst>
              <c:ext xmlns:c16="http://schemas.microsoft.com/office/drawing/2014/chart" uri="{C3380CC4-5D6E-409C-BE32-E72D297353CC}">
                <c16:uniqueId val="{00000009-B171-4CA0-B8DC-2B04EB07AC05}"/>
              </c:ext>
            </c:extLst>
          </c:dPt>
          <c:cat>
            <c:strRef>
              <c:f>Sheet1!$A$2:$A$6</c:f>
              <c:strCache>
                <c:ptCount val="5"/>
                <c:pt idx="0">
                  <c:v>Extremely Important  50.66%</c:v>
                </c:pt>
                <c:pt idx="1">
                  <c:v>Somewhat Important  34.65%</c:v>
                </c:pt>
                <c:pt idx="2">
                  <c:v>Not So Important  9.97%</c:v>
                </c:pt>
                <c:pt idx="3">
                  <c:v>Not At All Important  2.1%</c:v>
                </c:pt>
                <c:pt idx="4">
                  <c:v>Need More Information To Decide  2.62%</c:v>
                </c:pt>
              </c:strCache>
            </c:strRef>
          </c:cat>
          <c:val>
            <c:numRef>
              <c:f>Sheet1!$B$2:$B$6</c:f>
              <c:numCache>
                <c:formatCode>General</c:formatCode>
                <c:ptCount val="5"/>
                <c:pt idx="0">
                  <c:v>193</c:v>
                </c:pt>
                <c:pt idx="1">
                  <c:v>132</c:v>
                </c:pt>
                <c:pt idx="2">
                  <c:v>38</c:v>
                </c:pt>
                <c:pt idx="3">
                  <c:v>8</c:v>
                </c:pt>
                <c:pt idx="4">
                  <c:v>10</c:v>
                </c:pt>
              </c:numCache>
            </c:numRef>
          </c:val>
          <c:extLst>
            <c:ext xmlns:c16="http://schemas.microsoft.com/office/drawing/2014/chart" uri="{C3380CC4-5D6E-409C-BE32-E72D297353CC}">
              <c16:uniqueId val="{00000000-4269-45C7-AE93-66053464AA8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CBD61-F583-4D9E-9B39-9EFFC2E9F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C2191B-A668-4CBD-91DE-FDE6679857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62959F-D656-4939-887B-29B39E775E0F}"/>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418B1CFD-FC5B-40A0-A0EE-216B08A49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404F1-6959-4BFA-AF6A-C032C504C632}"/>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249920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7545-C1E4-4F19-985B-84CE2C1A4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4407DA-0046-441B-A67A-71CBB379E2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12542-2522-407B-AA63-D083A687121C}"/>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6D3CA1B6-7B0A-4ADE-B3C1-D2BF65393F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22469-D217-4096-A023-2F6188B1C5A1}"/>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274098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531E1-9C4A-4F99-A3FC-77DEF3F0B4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670E1E-AF6D-4DBC-A895-37558CD087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456F6-93FF-4C38-96D0-61BC33C5F04C}"/>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7B793D37-555C-4C18-9B7B-23025270C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ACE8A6-2B24-454F-BF37-4AEDD8E5C52E}"/>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98237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7D929-DAF9-4329-B9D5-09E1B04E5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CAC5C-F4E2-4935-A109-D3DDF7F0B7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7088D-4F4A-4DC7-96F7-0B9CF2B6DCFA}"/>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2B829C50-2848-495F-881C-F42A55FA4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7BCFB-2B8E-46FA-8F52-C6ECA4464C54}"/>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57423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81E5-FE36-4807-ACA2-EC64EB77C2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079988-C532-4882-A485-7EF70B662B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C5FC88-A2EB-4CE8-B461-2E09E1CD4ED5}"/>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75288FF6-56A5-4630-90A4-F89E4C3B4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DCA49-5686-4B0E-9AF3-5772EB59742F}"/>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296226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0DD52-E415-48EE-833E-D7F50B5E7E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395743-2286-46B4-85DB-9DBCE8D7EF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03006B-2E8D-4924-A264-67EA72543A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ACAC1A-9B71-4B1D-B6DC-D3392D1F080D}"/>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6" name="Footer Placeholder 5">
            <a:extLst>
              <a:ext uri="{FF2B5EF4-FFF2-40B4-BE49-F238E27FC236}">
                <a16:creationId xmlns:a16="http://schemas.microsoft.com/office/drawing/2014/main" id="{195F38E4-976D-4BD3-8228-A8B5000E8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A95FE-4021-4458-B07D-790A244FBA5F}"/>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397391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3F78-EF9C-4326-BF4C-A85E084964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3559AA-0DD5-4001-B89C-53AAF3471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649D41-1371-4AF8-9F95-36B9E99390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2CDD6-2B4C-45DF-8FD0-5E64B10DEF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21DCA1-2453-4299-B855-21D86DB0C5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C96D48-4FDA-4133-B277-79A71BE3A87B}"/>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8" name="Footer Placeholder 7">
            <a:extLst>
              <a:ext uri="{FF2B5EF4-FFF2-40B4-BE49-F238E27FC236}">
                <a16:creationId xmlns:a16="http://schemas.microsoft.com/office/drawing/2014/main" id="{8CF539CC-480E-4228-ACD5-A971311469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119728-BFE4-44E6-8DAF-645CC4E59DCF}"/>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288223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0D-6E0A-4A9D-9F39-D65BF5638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8CE658-DFEC-41DE-A0A7-6FC6021F0ABA}"/>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4" name="Footer Placeholder 3">
            <a:extLst>
              <a:ext uri="{FF2B5EF4-FFF2-40B4-BE49-F238E27FC236}">
                <a16:creationId xmlns:a16="http://schemas.microsoft.com/office/drawing/2014/main" id="{CF1EF262-E4FA-4AA4-BB47-C2BFB8F916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2D6078-1C00-4E79-8B39-F829EF582379}"/>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205806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5FCD-0E93-4326-83E4-D8707A4FFDFF}"/>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3" name="Footer Placeholder 2">
            <a:extLst>
              <a:ext uri="{FF2B5EF4-FFF2-40B4-BE49-F238E27FC236}">
                <a16:creationId xmlns:a16="http://schemas.microsoft.com/office/drawing/2014/main" id="{641AADE2-5E6F-4614-98E8-2F9BC15403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CC92AD-02BF-4437-8C8F-22D57866D07E}"/>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4112401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BA36-9E4B-44AF-8331-1FAD8562BE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BDFF73-5047-4BBC-AF21-BE7F784525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AFF1E1-2B85-446D-B5E4-D44380050C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0AE3BC-1682-4618-AA0C-35DA5873D808}"/>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6" name="Footer Placeholder 5">
            <a:extLst>
              <a:ext uri="{FF2B5EF4-FFF2-40B4-BE49-F238E27FC236}">
                <a16:creationId xmlns:a16="http://schemas.microsoft.com/office/drawing/2014/main" id="{EB0D7C21-FEFD-4E2B-AADA-4812F0CF12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49903A-DE70-4BB6-B6B0-6BF3F5C5C6C6}"/>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147708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F28A-5C04-4D60-8229-4D77AAD6AF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B76855-AAC0-4147-851C-FB782FBC4C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DFD4BA-D636-43F7-8E6B-6E867F85F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B1D329-B2D1-4DF9-BC4E-99B215D86653}"/>
              </a:ext>
            </a:extLst>
          </p:cNvPr>
          <p:cNvSpPr>
            <a:spLocks noGrp="1"/>
          </p:cNvSpPr>
          <p:nvPr>
            <p:ph type="dt" sz="half" idx="10"/>
          </p:nvPr>
        </p:nvSpPr>
        <p:spPr/>
        <p:txBody>
          <a:bodyPr/>
          <a:lstStyle/>
          <a:p>
            <a:fld id="{DD8E688F-89B5-4973-BA39-37AAFB4BCB16}" type="datetimeFigureOut">
              <a:rPr lang="en-US" smtClean="0"/>
              <a:t>3/6/2023</a:t>
            </a:fld>
            <a:endParaRPr lang="en-US"/>
          </a:p>
        </p:txBody>
      </p:sp>
      <p:sp>
        <p:nvSpPr>
          <p:cNvPr id="6" name="Footer Placeholder 5">
            <a:extLst>
              <a:ext uri="{FF2B5EF4-FFF2-40B4-BE49-F238E27FC236}">
                <a16:creationId xmlns:a16="http://schemas.microsoft.com/office/drawing/2014/main" id="{F40E3B3D-8A89-4465-B26C-A395FD934E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A890F0-73DA-4021-A20D-0B1B9BBFA245}"/>
              </a:ext>
            </a:extLst>
          </p:cNvPr>
          <p:cNvSpPr>
            <a:spLocks noGrp="1"/>
          </p:cNvSpPr>
          <p:nvPr>
            <p:ph type="sldNum" sz="quarter" idx="12"/>
          </p:nvPr>
        </p:nvSpPr>
        <p:spPr/>
        <p:txBody>
          <a:bodyPr/>
          <a:lstStyle/>
          <a:p>
            <a:fld id="{A5F9CE54-7492-4AD9-8FA8-9F2446019C67}" type="slidenum">
              <a:rPr lang="en-US" smtClean="0"/>
              <a:t>‹#›</a:t>
            </a:fld>
            <a:endParaRPr lang="en-US"/>
          </a:p>
        </p:txBody>
      </p:sp>
    </p:spTree>
    <p:extLst>
      <p:ext uri="{BB962C8B-B14F-4D97-AF65-F5344CB8AC3E}">
        <p14:creationId xmlns:p14="http://schemas.microsoft.com/office/powerpoint/2010/main" val="6865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799514-F77E-4B3D-9980-745647A21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21267-69C3-42C8-8171-98C02E335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28BE9-69F7-4699-A074-E7843A1C2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E688F-89B5-4973-BA39-37AAFB4BCB16}" type="datetimeFigureOut">
              <a:rPr lang="en-US" smtClean="0"/>
              <a:t>3/6/2023</a:t>
            </a:fld>
            <a:endParaRPr lang="en-US"/>
          </a:p>
        </p:txBody>
      </p:sp>
      <p:sp>
        <p:nvSpPr>
          <p:cNvPr id="5" name="Footer Placeholder 4">
            <a:extLst>
              <a:ext uri="{FF2B5EF4-FFF2-40B4-BE49-F238E27FC236}">
                <a16:creationId xmlns:a16="http://schemas.microsoft.com/office/drawing/2014/main" id="{B7B4D03A-9E98-4E1C-9495-F6DD7D8D81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BBC9C7-A17D-4703-8113-16C62C46C5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9CE54-7492-4AD9-8FA8-9F2446019C67}" type="slidenum">
              <a:rPr lang="en-US" smtClean="0"/>
              <a:t>‹#›</a:t>
            </a:fld>
            <a:endParaRPr lang="en-US"/>
          </a:p>
        </p:txBody>
      </p:sp>
    </p:spTree>
    <p:extLst>
      <p:ext uri="{BB962C8B-B14F-4D97-AF65-F5344CB8AC3E}">
        <p14:creationId xmlns:p14="http://schemas.microsoft.com/office/powerpoint/2010/main" val="2752965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EBE2D-D36F-480F-B653-6E066DAD2DC3}"/>
              </a:ext>
            </a:extLst>
          </p:cNvPr>
          <p:cNvSpPr>
            <a:spLocks noGrp="1"/>
          </p:cNvSpPr>
          <p:nvPr>
            <p:ph type="ctrTitle"/>
          </p:nvPr>
        </p:nvSpPr>
        <p:spPr/>
        <p:txBody>
          <a:bodyPr>
            <a:normAutofit/>
          </a:bodyPr>
          <a:lstStyle/>
          <a:p>
            <a:r>
              <a:rPr lang="en-US" sz="6600" b="1" dirty="0"/>
              <a:t>Town of Woodstock</a:t>
            </a:r>
          </a:p>
        </p:txBody>
      </p:sp>
      <p:sp>
        <p:nvSpPr>
          <p:cNvPr id="3" name="Subtitle 2">
            <a:extLst>
              <a:ext uri="{FF2B5EF4-FFF2-40B4-BE49-F238E27FC236}">
                <a16:creationId xmlns:a16="http://schemas.microsoft.com/office/drawing/2014/main" id="{3594BD91-5C21-4324-883C-9368ABC3C5DE}"/>
              </a:ext>
            </a:extLst>
          </p:cNvPr>
          <p:cNvSpPr>
            <a:spLocks noGrp="1"/>
          </p:cNvSpPr>
          <p:nvPr>
            <p:ph type="subTitle" idx="1"/>
          </p:nvPr>
        </p:nvSpPr>
        <p:spPr/>
        <p:txBody>
          <a:bodyPr>
            <a:normAutofit/>
          </a:bodyPr>
          <a:lstStyle/>
          <a:p>
            <a:r>
              <a:rPr lang="en-US" sz="4800" dirty="0"/>
              <a:t>2023 Budget Survey Results</a:t>
            </a:r>
          </a:p>
          <a:p>
            <a:r>
              <a:rPr lang="en-US" sz="2000" dirty="0"/>
              <a:t>Based on 381 Respondents</a:t>
            </a:r>
          </a:p>
        </p:txBody>
      </p:sp>
    </p:spTree>
    <p:extLst>
      <p:ext uri="{BB962C8B-B14F-4D97-AF65-F5344CB8AC3E}">
        <p14:creationId xmlns:p14="http://schemas.microsoft.com/office/powerpoint/2010/main" val="1128544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827C1-B5D1-4C7B-9078-40585F7F5594}"/>
              </a:ext>
            </a:extLst>
          </p:cNvPr>
          <p:cNvSpPr>
            <a:spLocks noGrp="1"/>
          </p:cNvSpPr>
          <p:nvPr>
            <p:ph type="title"/>
          </p:nvPr>
        </p:nvSpPr>
        <p:spPr/>
        <p:txBody>
          <a:bodyPr>
            <a:normAutofit fontScale="90000"/>
          </a:bodyPr>
          <a:lstStyle/>
          <a:p>
            <a:pPr algn="ctr"/>
            <a:r>
              <a:rPr lang="en-US" dirty="0"/>
              <a:t>How Important to you is Preserving the Rural Character of Woodstock Through Open Space &amp; Farmland Preservation Efforts?</a:t>
            </a:r>
          </a:p>
        </p:txBody>
      </p:sp>
      <p:sp>
        <p:nvSpPr>
          <p:cNvPr id="3" name="Content Placeholder 2">
            <a:extLst>
              <a:ext uri="{FF2B5EF4-FFF2-40B4-BE49-F238E27FC236}">
                <a16:creationId xmlns:a16="http://schemas.microsoft.com/office/drawing/2014/main" id="{A2F163F9-165F-40A6-9F3D-1E6B33BAA7A8}"/>
              </a:ext>
            </a:extLst>
          </p:cNvPr>
          <p:cNvSpPr>
            <a:spLocks noGrp="1"/>
          </p:cNvSpPr>
          <p:nvPr>
            <p:ph idx="1"/>
          </p:nvPr>
        </p:nvSpPr>
        <p:spPr/>
        <p:txBody>
          <a:bodyPr>
            <a:normAutofit/>
          </a:bodyPr>
          <a:lstStyle/>
          <a:p>
            <a:r>
              <a:rPr lang="en-US" sz="2000" dirty="0"/>
              <a:t>Based on all responses.</a:t>
            </a:r>
          </a:p>
        </p:txBody>
      </p:sp>
      <p:graphicFrame>
        <p:nvGraphicFramePr>
          <p:cNvPr id="6" name="Chart 5">
            <a:extLst>
              <a:ext uri="{FF2B5EF4-FFF2-40B4-BE49-F238E27FC236}">
                <a16:creationId xmlns:a16="http://schemas.microsoft.com/office/drawing/2014/main" id="{ACB4BBC3-6AB9-4B0F-B4A3-89944CA68D6F}"/>
              </a:ext>
            </a:extLst>
          </p:cNvPr>
          <p:cNvGraphicFramePr/>
          <p:nvPr>
            <p:extLst>
              <p:ext uri="{D42A27DB-BD31-4B8C-83A1-F6EECF244321}">
                <p14:modId xmlns:p14="http://schemas.microsoft.com/office/powerpoint/2010/main" val="2274351726"/>
              </p:ext>
            </p:extLst>
          </p:nvPr>
        </p:nvGraphicFramePr>
        <p:xfrm>
          <a:off x="973123" y="1825624"/>
          <a:ext cx="9311780" cy="5032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489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E5874-6170-40D5-AC6B-566A449E9985}"/>
              </a:ext>
            </a:extLst>
          </p:cNvPr>
          <p:cNvSpPr>
            <a:spLocks noGrp="1"/>
          </p:cNvSpPr>
          <p:nvPr>
            <p:ph type="title"/>
          </p:nvPr>
        </p:nvSpPr>
        <p:spPr/>
        <p:txBody>
          <a:bodyPr>
            <a:normAutofit fontScale="90000"/>
          </a:bodyPr>
          <a:lstStyle/>
          <a:p>
            <a:pPr algn="ctr"/>
            <a:r>
              <a:rPr lang="en-US" dirty="0"/>
              <a:t>How Important to you is Preserving the Rural Character of Woodstock Through Open Space &amp; Farmland Preservation Efforts?</a:t>
            </a:r>
          </a:p>
        </p:txBody>
      </p:sp>
      <p:graphicFrame>
        <p:nvGraphicFramePr>
          <p:cNvPr id="6" name="Content Placeholder 5">
            <a:extLst>
              <a:ext uri="{FF2B5EF4-FFF2-40B4-BE49-F238E27FC236}">
                <a16:creationId xmlns:a16="http://schemas.microsoft.com/office/drawing/2014/main" id="{DCD5C82B-70F5-445C-A589-2A030EA1689E}"/>
              </a:ext>
            </a:extLst>
          </p:cNvPr>
          <p:cNvGraphicFramePr>
            <a:graphicFrameLocks noGrp="1"/>
          </p:cNvGraphicFramePr>
          <p:nvPr>
            <p:ph idx="1"/>
            <p:extLst>
              <p:ext uri="{D42A27DB-BD31-4B8C-83A1-F6EECF244321}">
                <p14:modId xmlns:p14="http://schemas.microsoft.com/office/powerpoint/2010/main" val="9441267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9EECD36-ABF7-48FC-B247-D7690E0A8669}"/>
              </a:ext>
            </a:extLst>
          </p:cNvPr>
          <p:cNvSpPr txBox="1"/>
          <p:nvPr/>
        </p:nvSpPr>
        <p:spPr>
          <a:xfrm>
            <a:off x="3649210" y="6311900"/>
            <a:ext cx="4999839" cy="400110"/>
          </a:xfrm>
          <a:prstGeom prst="rect">
            <a:avLst/>
          </a:prstGeom>
          <a:noFill/>
        </p:spPr>
        <p:txBody>
          <a:bodyPr wrap="square" rtlCol="0">
            <a:spAutoFit/>
          </a:bodyPr>
          <a:lstStyle/>
          <a:p>
            <a:r>
              <a:rPr lang="en-US" sz="2000" dirty="0"/>
              <a:t>Percentage of responses broken down by age.</a:t>
            </a:r>
          </a:p>
        </p:txBody>
      </p:sp>
    </p:spTree>
    <p:extLst>
      <p:ext uri="{BB962C8B-B14F-4D97-AF65-F5344CB8AC3E}">
        <p14:creationId xmlns:p14="http://schemas.microsoft.com/office/powerpoint/2010/main" val="1231594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3489-CA36-4629-BB90-85D90C41B09B}"/>
              </a:ext>
            </a:extLst>
          </p:cNvPr>
          <p:cNvSpPr>
            <a:spLocks noGrp="1"/>
          </p:cNvSpPr>
          <p:nvPr>
            <p:ph type="title"/>
          </p:nvPr>
        </p:nvSpPr>
        <p:spPr/>
        <p:txBody>
          <a:bodyPr>
            <a:normAutofit/>
          </a:bodyPr>
          <a:lstStyle/>
          <a:p>
            <a:pPr algn="ctr"/>
            <a:r>
              <a:rPr lang="en-US" sz="4000" dirty="0">
                <a:effectLst/>
                <a:latin typeface="Calibri Light" panose="020F0302020204030204" pitchFamily="34" charset="0"/>
                <a:ea typeface="Calibri" panose="020F0502020204030204" pitchFamily="34" charset="0"/>
                <a:cs typeface="Calibri Light" panose="020F0302020204030204" pitchFamily="34" charset="0"/>
              </a:rPr>
              <a:t>Do you participate in the BOE budget process and, if so, what methods do you utilize? </a:t>
            </a:r>
            <a:endParaRPr lang="en-US" sz="4000" dirty="0">
              <a:latin typeface="Calibri Light" panose="020F0302020204030204" pitchFamily="34" charset="0"/>
              <a:cs typeface="Calibri Light" panose="020F0302020204030204" pitchFamily="34" charset="0"/>
            </a:endParaRPr>
          </a:p>
        </p:txBody>
      </p:sp>
      <p:graphicFrame>
        <p:nvGraphicFramePr>
          <p:cNvPr id="6" name="Content Placeholder 5">
            <a:extLst>
              <a:ext uri="{FF2B5EF4-FFF2-40B4-BE49-F238E27FC236}">
                <a16:creationId xmlns:a16="http://schemas.microsoft.com/office/drawing/2014/main" id="{D4942500-1143-45BF-ABEF-609333BBC9F7}"/>
              </a:ext>
            </a:extLst>
          </p:cNvPr>
          <p:cNvGraphicFramePr>
            <a:graphicFrameLocks noGrp="1"/>
          </p:cNvGraphicFramePr>
          <p:nvPr>
            <p:ph idx="1"/>
            <p:extLst>
              <p:ext uri="{D42A27DB-BD31-4B8C-83A1-F6EECF244321}">
                <p14:modId xmlns:p14="http://schemas.microsoft.com/office/powerpoint/2010/main" val="1065784219"/>
              </p:ext>
            </p:extLst>
          </p:nvPr>
        </p:nvGraphicFramePr>
        <p:xfrm>
          <a:off x="86627" y="1825624"/>
          <a:ext cx="12002704" cy="49505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1389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FCEFC-0733-405D-AC34-F22CA3EA6928}"/>
              </a:ext>
            </a:extLst>
          </p:cNvPr>
          <p:cNvSpPr>
            <a:spLocks noGrp="1"/>
          </p:cNvSpPr>
          <p:nvPr>
            <p:ph type="title"/>
          </p:nvPr>
        </p:nvSpPr>
        <p:spPr/>
        <p:txBody>
          <a:bodyPr>
            <a:noAutofit/>
          </a:bodyPr>
          <a:lstStyle/>
          <a:p>
            <a:pPr algn="ctr"/>
            <a:r>
              <a:rPr lang="en-US" sz="4000" dirty="0">
                <a:effectLst/>
                <a:latin typeface="Calibri Light" panose="020F0302020204030204" pitchFamily="34" charset="0"/>
                <a:ea typeface="Calibri" panose="020F0502020204030204" pitchFamily="34" charset="0"/>
                <a:cs typeface="Calibri Light" panose="020F0302020204030204" pitchFamily="34" charset="0"/>
              </a:rPr>
              <a:t>Do you participate in the BOF budget process and, if so, what methods do you utilize? </a:t>
            </a:r>
            <a:endParaRPr lang="en-US" sz="4000" dirty="0">
              <a:latin typeface="Calibri Light" panose="020F0302020204030204" pitchFamily="34" charset="0"/>
              <a:cs typeface="Calibri Light" panose="020F0302020204030204" pitchFamily="34" charset="0"/>
            </a:endParaRPr>
          </a:p>
        </p:txBody>
      </p:sp>
      <p:graphicFrame>
        <p:nvGraphicFramePr>
          <p:cNvPr id="6" name="Content Placeholder 5">
            <a:extLst>
              <a:ext uri="{FF2B5EF4-FFF2-40B4-BE49-F238E27FC236}">
                <a16:creationId xmlns:a16="http://schemas.microsoft.com/office/drawing/2014/main" id="{D0B9A41D-4C11-475F-94BB-2A88337E7948}"/>
              </a:ext>
            </a:extLst>
          </p:cNvPr>
          <p:cNvGraphicFramePr>
            <a:graphicFrameLocks noGrp="1"/>
          </p:cNvGraphicFramePr>
          <p:nvPr>
            <p:ph idx="1"/>
            <p:extLst>
              <p:ext uri="{D42A27DB-BD31-4B8C-83A1-F6EECF244321}">
                <p14:modId xmlns:p14="http://schemas.microsoft.com/office/powerpoint/2010/main" val="3788479597"/>
              </p:ext>
            </p:extLst>
          </p:nvPr>
        </p:nvGraphicFramePr>
        <p:xfrm>
          <a:off x="115503" y="1825624"/>
          <a:ext cx="11935326" cy="49024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230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88CE-C279-4455-9AD5-5D088D6356F8}"/>
              </a:ext>
            </a:extLst>
          </p:cNvPr>
          <p:cNvSpPr>
            <a:spLocks noGrp="1"/>
          </p:cNvSpPr>
          <p:nvPr>
            <p:ph type="title"/>
          </p:nvPr>
        </p:nvSpPr>
        <p:spPr/>
        <p:txBody>
          <a:bodyPr>
            <a:normAutofit/>
          </a:bodyPr>
          <a:lstStyle/>
          <a:p>
            <a:pPr algn="ctr"/>
            <a:r>
              <a:rPr lang="en-US" sz="4000" dirty="0"/>
              <a:t>On A Scale Of 1 to 5, Rate Your Satisfaction With Town Services.</a:t>
            </a:r>
          </a:p>
        </p:txBody>
      </p:sp>
      <p:graphicFrame>
        <p:nvGraphicFramePr>
          <p:cNvPr id="6" name="Content Placeholder 5">
            <a:extLst>
              <a:ext uri="{FF2B5EF4-FFF2-40B4-BE49-F238E27FC236}">
                <a16:creationId xmlns:a16="http://schemas.microsoft.com/office/drawing/2014/main" id="{328F9F77-04D7-4F18-A2B8-A99061FB90CE}"/>
              </a:ext>
            </a:extLst>
          </p:cNvPr>
          <p:cNvGraphicFramePr>
            <a:graphicFrameLocks noGrp="1"/>
          </p:cNvGraphicFramePr>
          <p:nvPr>
            <p:ph idx="1"/>
            <p:extLst>
              <p:ext uri="{D42A27DB-BD31-4B8C-83A1-F6EECF244321}">
                <p14:modId xmlns:p14="http://schemas.microsoft.com/office/powerpoint/2010/main" val="391724386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746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5D2C-B9C0-42DD-8B53-B36434AB5214}"/>
              </a:ext>
            </a:extLst>
          </p:cNvPr>
          <p:cNvSpPr>
            <a:spLocks noGrp="1"/>
          </p:cNvSpPr>
          <p:nvPr>
            <p:ph type="title"/>
          </p:nvPr>
        </p:nvSpPr>
        <p:spPr/>
        <p:txBody>
          <a:bodyPr>
            <a:noAutofit/>
          </a:bodyPr>
          <a:lstStyle/>
          <a:p>
            <a:pPr algn="ctr"/>
            <a:r>
              <a:rPr lang="en-US" sz="2400" dirty="0"/>
              <a:t>Expenses For A Town Transfer Station Increase Over Time. For Example, Due To Trade Issues At The National Level, We Now Pay Per Ton To Remove Recyclables, Whereas This Was Once Free. To Address The Increased Expense At The Transfer Station, Which Option Would You Likely Support?</a:t>
            </a:r>
          </a:p>
        </p:txBody>
      </p:sp>
      <p:graphicFrame>
        <p:nvGraphicFramePr>
          <p:cNvPr id="9" name="Content Placeholder 8">
            <a:extLst>
              <a:ext uri="{FF2B5EF4-FFF2-40B4-BE49-F238E27FC236}">
                <a16:creationId xmlns:a16="http://schemas.microsoft.com/office/drawing/2014/main" id="{8F9DF839-1285-4F2A-B107-D06B0D813000}"/>
              </a:ext>
            </a:extLst>
          </p:cNvPr>
          <p:cNvGraphicFramePr>
            <a:graphicFrameLocks noGrp="1"/>
          </p:cNvGraphicFramePr>
          <p:nvPr>
            <p:ph idx="1"/>
            <p:extLst>
              <p:ext uri="{D42A27DB-BD31-4B8C-83A1-F6EECF244321}">
                <p14:modId xmlns:p14="http://schemas.microsoft.com/office/powerpoint/2010/main" val="3767441236"/>
              </p:ext>
            </p:extLst>
          </p:nvPr>
        </p:nvGraphicFramePr>
        <p:xfrm>
          <a:off x="838200" y="1825625"/>
          <a:ext cx="10515600" cy="48735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3148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D9E8-8742-4189-980B-F863334D17D4}"/>
              </a:ext>
            </a:extLst>
          </p:cNvPr>
          <p:cNvSpPr>
            <a:spLocks noGrp="1"/>
          </p:cNvSpPr>
          <p:nvPr>
            <p:ph type="title"/>
          </p:nvPr>
        </p:nvSpPr>
        <p:spPr/>
        <p:txBody>
          <a:bodyPr>
            <a:normAutofit/>
          </a:bodyPr>
          <a:lstStyle/>
          <a:p>
            <a:pPr algn="ctr"/>
            <a:r>
              <a:rPr lang="en-US" sz="4000" dirty="0"/>
              <a:t>Which Parks Do You Currently Use Or Intend To Use In The Future?</a:t>
            </a:r>
          </a:p>
        </p:txBody>
      </p:sp>
      <p:graphicFrame>
        <p:nvGraphicFramePr>
          <p:cNvPr id="6" name="Content Placeholder 5">
            <a:extLst>
              <a:ext uri="{FF2B5EF4-FFF2-40B4-BE49-F238E27FC236}">
                <a16:creationId xmlns:a16="http://schemas.microsoft.com/office/drawing/2014/main" id="{BC965AB1-8CC1-4BD9-9BDE-4CD9D3CFFB59}"/>
              </a:ext>
            </a:extLst>
          </p:cNvPr>
          <p:cNvGraphicFramePr>
            <a:graphicFrameLocks noGrp="1"/>
          </p:cNvGraphicFramePr>
          <p:nvPr>
            <p:ph idx="1"/>
            <p:extLst>
              <p:ext uri="{D42A27DB-BD31-4B8C-83A1-F6EECF244321}">
                <p14:modId xmlns:p14="http://schemas.microsoft.com/office/powerpoint/2010/main" val="1055316348"/>
              </p:ext>
            </p:extLst>
          </p:nvPr>
        </p:nvGraphicFramePr>
        <p:xfrm>
          <a:off x="838200" y="1690688"/>
          <a:ext cx="10515600" cy="50181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6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5BB75-4E2A-41A3-B21A-A0F2DE25BB84}"/>
              </a:ext>
            </a:extLst>
          </p:cNvPr>
          <p:cNvSpPr>
            <a:spLocks noGrp="1"/>
          </p:cNvSpPr>
          <p:nvPr>
            <p:ph type="title"/>
          </p:nvPr>
        </p:nvSpPr>
        <p:spPr/>
        <p:txBody>
          <a:bodyPr/>
          <a:lstStyle/>
          <a:p>
            <a:pPr algn="ctr"/>
            <a:r>
              <a:rPr lang="en-US" dirty="0"/>
              <a:t>What Services And Programs Are Most Important To You?</a:t>
            </a:r>
          </a:p>
        </p:txBody>
      </p:sp>
      <p:graphicFrame>
        <p:nvGraphicFramePr>
          <p:cNvPr id="6" name="Content Placeholder 5">
            <a:extLst>
              <a:ext uri="{FF2B5EF4-FFF2-40B4-BE49-F238E27FC236}">
                <a16:creationId xmlns:a16="http://schemas.microsoft.com/office/drawing/2014/main" id="{4FB100C7-DCD5-4C35-A1EE-95EF34757102}"/>
              </a:ext>
            </a:extLst>
          </p:cNvPr>
          <p:cNvGraphicFramePr>
            <a:graphicFrameLocks noGrp="1"/>
          </p:cNvGraphicFramePr>
          <p:nvPr>
            <p:ph idx="1"/>
            <p:extLst>
              <p:ext uri="{D42A27DB-BD31-4B8C-83A1-F6EECF244321}">
                <p14:modId xmlns:p14="http://schemas.microsoft.com/office/powerpoint/2010/main" val="2183925699"/>
              </p:ext>
            </p:extLst>
          </p:nvPr>
        </p:nvGraphicFramePr>
        <p:xfrm>
          <a:off x="0" y="1518406"/>
          <a:ext cx="12118206" cy="53395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221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044F-C0FA-4765-81E4-50FD97C8C371}"/>
              </a:ext>
            </a:extLst>
          </p:cNvPr>
          <p:cNvSpPr>
            <a:spLocks noGrp="1"/>
          </p:cNvSpPr>
          <p:nvPr>
            <p:ph type="title"/>
          </p:nvPr>
        </p:nvSpPr>
        <p:spPr/>
        <p:txBody>
          <a:bodyPr/>
          <a:lstStyle/>
          <a:p>
            <a:pPr algn="ctr"/>
            <a:r>
              <a:rPr lang="en-US" dirty="0"/>
              <a:t>How Do You Hear About Town News, Meetings, Agendas, etc.</a:t>
            </a:r>
          </a:p>
        </p:txBody>
      </p:sp>
      <p:graphicFrame>
        <p:nvGraphicFramePr>
          <p:cNvPr id="8" name="Content Placeholder 7">
            <a:extLst>
              <a:ext uri="{FF2B5EF4-FFF2-40B4-BE49-F238E27FC236}">
                <a16:creationId xmlns:a16="http://schemas.microsoft.com/office/drawing/2014/main" id="{87E6B3C3-C47F-4453-B028-6CE0F812A1A7}"/>
              </a:ext>
            </a:extLst>
          </p:cNvPr>
          <p:cNvGraphicFramePr>
            <a:graphicFrameLocks noGrp="1"/>
          </p:cNvGraphicFramePr>
          <p:nvPr>
            <p:ph idx="1"/>
            <p:extLst>
              <p:ext uri="{D42A27DB-BD31-4B8C-83A1-F6EECF244321}">
                <p14:modId xmlns:p14="http://schemas.microsoft.com/office/powerpoint/2010/main" val="3002007295"/>
              </p:ext>
            </p:extLst>
          </p:nvPr>
        </p:nvGraphicFramePr>
        <p:xfrm>
          <a:off x="838200" y="1568918"/>
          <a:ext cx="10515600" cy="51398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276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11CC-6468-4602-A754-00904FD6224C}"/>
              </a:ext>
            </a:extLst>
          </p:cNvPr>
          <p:cNvSpPr>
            <a:spLocks noGrp="1"/>
          </p:cNvSpPr>
          <p:nvPr>
            <p:ph type="title"/>
          </p:nvPr>
        </p:nvSpPr>
        <p:spPr/>
        <p:txBody>
          <a:bodyPr>
            <a:normAutofit fontScale="90000"/>
          </a:bodyPr>
          <a:lstStyle/>
          <a:p>
            <a:pPr algn="ctr"/>
            <a:r>
              <a:rPr lang="en-US" sz="4000" dirty="0"/>
              <a:t>Did You Know You Can Subscribe To Receive Emails Directly From The Town Website As They Are Posted?</a:t>
            </a:r>
          </a:p>
        </p:txBody>
      </p:sp>
      <p:graphicFrame>
        <p:nvGraphicFramePr>
          <p:cNvPr id="6" name="Content Placeholder 5">
            <a:extLst>
              <a:ext uri="{FF2B5EF4-FFF2-40B4-BE49-F238E27FC236}">
                <a16:creationId xmlns:a16="http://schemas.microsoft.com/office/drawing/2014/main" id="{5CF2C9C1-24E1-4E28-BE61-6EFD9F6512C8}"/>
              </a:ext>
            </a:extLst>
          </p:cNvPr>
          <p:cNvGraphicFramePr>
            <a:graphicFrameLocks noGrp="1"/>
          </p:cNvGraphicFramePr>
          <p:nvPr>
            <p:ph idx="1"/>
            <p:extLst>
              <p:ext uri="{D42A27DB-BD31-4B8C-83A1-F6EECF244321}">
                <p14:modId xmlns:p14="http://schemas.microsoft.com/office/powerpoint/2010/main" val="325635722"/>
              </p:ext>
            </p:extLst>
          </p:nvPr>
        </p:nvGraphicFramePr>
        <p:xfrm>
          <a:off x="838200" y="1491916"/>
          <a:ext cx="10515600" cy="51110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578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9B31-6610-408C-93F6-4E416DF4D883}"/>
              </a:ext>
            </a:extLst>
          </p:cNvPr>
          <p:cNvSpPr>
            <a:spLocks noGrp="1"/>
          </p:cNvSpPr>
          <p:nvPr>
            <p:ph type="title"/>
          </p:nvPr>
        </p:nvSpPr>
        <p:spPr/>
        <p:txBody>
          <a:bodyPr>
            <a:normAutofit/>
          </a:bodyPr>
          <a:lstStyle/>
          <a:p>
            <a:pPr algn="ctr"/>
            <a:r>
              <a:rPr lang="en-US" sz="4000" dirty="0"/>
              <a:t>Demographics</a:t>
            </a:r>
          </a:p>
        </p:txBody>
      </p:sp>
      <p:graphicFrame>
        <p:nvGraphicFramePr>
          <p:cNvPr id="6" name="Content Placeholder 5">
            <a:extLst>
              <a:ext uri="{FF2B5EF4-FFF2-40B4-BE49-F238E27FC236}">
                <a16:creationId xmlns:a16="http://schemas.microsoft.com/office/drawing/2014/main" id="{0C9E1EFC-4979-425B-A0AF-61168FB76E1A}"/>
              </a:ext>
            </a:extLst>
          </p:cNvPr>
          <p:cNvGraphicFramePr>
            <a:graphicFrameLocks noGrp="1"/>
          </p:cNvGraphicFramePr>
          <p:nvPr>
            <p:ph idx="1"/>
            <p:extLst>
              <p:ext uri="{D42A27DB-BD31-4B8C-83A1-F6EECF244321}">
                <p14:modId xmlns:p14="http://schemas.microsoft.com/office/powerpoint/2010/main" val="2008509861"/>
              </p:ext>
            </p:extLst>
          </p:nvPr>
        </p:nvGraphicFramePr>
        <p:xfrm>
          <a:off x="838199" y="1414915"/>
          <a:ext cx="10673615" cy="5077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556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D1615-2D70-4163-9554-81C417C1B741}"/>
              </a:ext>
            </a:extLst>
          </p:cNvPr>
          <p:cNvSpPr>
            <a:spLocks noGrp="1"/>
          </p:cNvSpPr>
          <p:nvPr>
            <p:ph type="title"/>
          </p:nvPr>
        </p:nvSpPr>
        <p:spPr/>
        <p:txBody>
          <a:bodyPr>
            <a:normAutofit/>
          </a:bodyPr>
          <a:lstStyle/>
          <a:p>
            <a:pPr algn="ctr"/>
            <a:r>
              <a:rPr lang="en-US" sz="4000" dirty="0"/>
              <a:t>Demographics Cont.</a:t>
            </a:r>
          </a:p>
        </p:txBody>
      </p:sp>
      <p:graphicFrame>
        <p:nvGraphicFramePr>
          <p:cNvPr id="6" name="Content Placeholder 5">
            <a:extLst>
              <a:ext uri="{FF2B5EF4-FFF2-40B4-BE49-F238E27FC236}">
                <a16:creationId xmlns:a16="http://schemas.microsoft.com/office/drawing/2014/main" id="{4AF0639D-2122-430F-963E-16930566591D}"/>
              </a:ext>
            </a:extLst>
          </p:cNvPr>
          <p:cNvGraphicFramePr>
            <a:graphicFrameLocks noGrp="1"/>
          </p:cNvGraphicFramePr>
          <p:nvPr>
            <p:ph idx="1"/>
            <p:extLst>
              <p:ext uri="{D42A27DB-BD31-4B8C-83A1-F6EECF244321}">
                <p14:modId xmlns:p14="http://schemas.microsoft.com/office/powerpoint/2010/main" val="3877883602"/>
              </p:ext>
            </p:extLst>
          </p:nvPr>
        </p:nvGraphicFramePr>
        <p:xfrm>
          <a:off x="838200" y="1328286"/>
          <a:ext cx="10515600" cy="51645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3704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BE509-229A-4B2E-9FF4-AEC86F5059AC}"/>
              </a:ext>
            </a:extLst>
          </p:cNvPr>
          <p:cNvSpPr>
            <a:spLocks noGrp="1"/>
          </p:cNvSpPr>
          <p:nvPr>
            <p:ph type="title"/>
          </p:nvPr>
        </p:nvSpPr>
        <p:spPr/>
        <p:txBody>
          <a:bodyPr>
            <a:normAutofit/>
          </a:bodyPr>
          <a:lstStyle/>
          <a:p>
            <a:pPr algn="ctr"/>
            <a:r>
              <a:rPr lang="en-US" sz="4000" dirty="0"/>
              <a:t>Demographics Cont.</a:t>
            </a:r>
          </a:p>
        </p:txBody>
      </p:sp>
      <p:graphicFrame>
        <p:nvGraphicFramePr>
          <p:cNvPr id="6" name="Content Placeholder 5">
            <a:extLst>
              <a:ext uri="{FF2B5EF4-FFF2-40B4-BE49-F238E27FC236}">
                <a16:creationId xmlns:a16="http://schemas.microsoft.com/office/drawing/2014/main" id="{7931C7EE-15FF-4F9B-9D02-36ACA3C0D687}"/>
              </a:ext>
            </a:extLst>
          </p:cNvPr>
          <p:cNvGraphicFramePr>
            <a:graphicFrameLocks noGrp="1"/>
          </p:cNvGraphicFramePr>
          <p:nvPr>
            <p:ph idx="1"/>
            <p:extLst>
              <p:ext uri="{D42A27DB-BD31-4B8C-83A1-F6EECF244321}">
                <p14:modId xmlns:p14="http://schemas.microsoft.com/office/powerpoint/2010/main" val="4202947870"/>
              </p:ext>
            </p:extLst>
          </p:nvPr>
        </p:nvGraphicFramePr>
        <p:xfrm>
          <a:off x="838200" y="1337912"/>
          <a:ext cx="10515600" cy="5154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1061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4ADD-E2D2-4E06-823E-3B14CEFDB100}"/>
              </a:ext>
            </a:extLst>
          </p:cNvPr>
          <p:cNvSpPr>
            <a:spLocks noGrp="1"/>
          </p:cNvSpPr>
          <p:nvPr>
            <p:ph type="title"/>
          </p:nvPr>
        </p:nvSpPr>
        <p:spPr/>
        <p:txBody>
          <a:bodyPr>
            <a:normAutofit/>
          </a:bodyPr>
          <a:lstStyle/>
          <a:p>
            <a:pPr algn="ctr"/>
            <a:r>
              <a:rPr lang="en-US" sz="2400" dirty="0"/>
              <a:t>All points being important, please rate your level of priority spending in 2022-2023 budget to the following:  Options: 1 - NEUTRAL, 2 - LEAST IMPORTANT, 3 - LESS IMPORTANT, 4 - IMPORTANT, 5 - MOST IMPORTANT - Education</a:t>
            </a:r>
          </a:p>
        </p:txBody>
      </p:sp>
      <p:graphicFrame>
        <p:nvGraphicFramePr>
          <p:cNvPr id="6" name="Content Placeholder 5">
            <a:extLst>
              <a:ext uri="{FF2B5EF4-FFF2-40B4-BE49-F238E27FC236}">
                <a16:creationId xmlns:a16="http://schemas.microsoft.com/office/drawing/2014/main" id="{E6809705-38DD-41A0-89F1-E5F8B3690611}"/>
              </a:ext>
            </a:extLst>
          </p:cNvPr>
          <p:cNvGraphicFramePr>
            <a:graphicFrameLocks noGrp="1"/>
          </p:cNvGraphicFramePr>
          <p:nvPr>
            <p:ph idx="1"/>
            <p:extLst>
              <p:ext uri="{D42A27DB-BD31-4B8C-83A1-F6EECF244321}">
                <p14:modId xmlns:p14="http://schemas.microsoft.com/office/powerpoint/2010/main" val="323519069"/>
              </p:ext>
            </p:extLst>
          </p:nvPr>
        </p:nvGraphicFramePr>
        <p:xfrm>
          <a:off x="838200" y="1825625"/>
          <a:ext cx="10515600" cy="477730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E48FF6B0-A426-485B-A3F2-197002EC73C1}"/>
              </a:ext>
            </a:extLst>
          </p:cNvPr>
          <p:cNvSpPr txBox="1"/>
          <p:nvPr/>
        </p:nvSpPr>
        <p:spPr>
          <a:xfrm>
            <a:off x="4735630" y="2050181"/>
            <a:ext cx="2541070" cy="378886"/>
          </a:xfrm>
          <a:prstGeom prst="rect">
            <a:avLst/>
          </a:prstGeom>
          <a:noFill/>
        </p:spPr>
        <p:txBody>
          <a:bodyPr wrap="square" rtlCol="0">
            <a:spAutoFit/>
          </a:bodyPr>
          <a:lstStyle/>
          <a:p>
            <a:pPr algn="ctr" rtl="0">
              <a:defRPr sz="1862" b="0" i="0" u="none" strike="noStrike" kern="1200" spc="0" baseline="0">
                <a:solidFill>
                  <a:prstClr val="black">
                    <a:lumMod val="65000"/>
                    <a:lumOff val="35000"/>
                  </a:prstClr>
                </a:solidFill>
                <a:latin typeface="+mn-lt"/>
                <a:ea typeface="+mn-ea"/>
                <a:cs typeface="+mn-cs"/>
              </a:defRPr>
            </a:pPr>
            <a:r>
              <a:rPr lang="en-US"/>
              <a:t>On A Scale of 1 To 5</a:t>
            </a:r>
            <a:endParaRPr lang="en-US" dirty="0"/>
          </a:p>
        </p:txBody>
      </p:sp>
    </p:spTree>
    <p:extLst>
      <p:ext uri="{BB962C8B-B14F-4D97-AF65-F5344CB8AC3E}">
        <p14:creationId xmlns:p14="http://schemas.microsoft.com/office/powerpoint/2010/main" val="1010784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F3A8E-0310-4FD1-887C-44162BC0BAB7}"/>
              </a:ext>
            </a:extLst>
          </p:cNvPr>
          <p:cNvSpPr>
            <a:spLocks noGrp="1"/>
          </p:cNvSpPr>
          <p:nvPr>
            <p:ph type="title"/>
          </p:nvPr>
        </p:nvSpPr>
        <p:spPr>
          <a:xfrm>
            <a:off x="838200" y="519764"/>
            <a:ext cx="10515600" cy="1170924"/>
          </a:xfrm>
        </p:spPr>
        <p:txBody>
          <a:bodyPr>
            <a:normAutofit fontScale="90000"/>
          </a:bodyPr>
          <a:lstStyle/>
          <a:p>
            <a:pPr marL="0" marR="0" algn="ctr">
              <a:lnSpc>
                <a:spcPct val="107000"/>
              </a:lnSpc>
              <a:spcBef>
                <a:spcPts val="0"/>
              </a:spcBef>
              <a:spcAft>
                <a:spcPts val="800"/>
              </a:spcAft>
            </a:pP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200" dirty="0">
                <a:effectLst/>
                <a:ea typeface="Calibri" panose="020F0502020204030204" pitchFamily="34" charset="0"/>
                <a:cs typeface="Calibri Light" panose="020F0302020204030204" pitchFamily="34" charset="0"/>
              </a:rPr>
              <a:t>In 2023-2024 Budget, what is your preference for funding the following areas? </a:t>
            </a:r>
            <a:br>
              <a:rPr lang="en-US" sz="2200" dirty="0">
                <a:effectLst/>
                <a:ea typeface="Calibri" panose="020F0502020204030204" pitchFamily="34" charset="0"/>
                <a:cs typeface="Calibri Light" panose="020F0302020204030204" pitchFamily="34" charset="0"/>
              </a:rPr>
            </a:br>
            <a:r>
              <a:rPr lang="en-US" sz="2200" dirty="0">
                <a:effectLst/>
                <a:ea typeface="Calibri" panose="020F0502020204030204" pitchFamily="34" charset="0"/>
                <a:cs typeface="Calibri Light" panose="020F0302020204030204" pitchFamily="34" charset="0"/>
              </a:rPr>
              <a:t>Options: 3-INCREASE SPENDING</a:t>
            </a:r>
            <a:r>
              <a:rPr lang="en-US" sz="2200" dirty="0">
                <a:ea typeface="Calibri" panose="020F0502020204030204" pitchFamily="34" charset="0"/>
                <a:cs typeface="Calibri Light" panose="020F0302020204030204" pitchFamily="34" charset="0"/>
              </a:rPr>
              <a:t> 	2-</a:t>
            </a:r>
            <a:r>
              <a:rPr lang="en-US" sz="2200" dirty="0">
                <a:effectLst/>
                <a:ea typeface="Calibri" panose="020F0502020204030204" pitchFamily="34" charset="0"/>
                <a:cs typeface="Calibri Light" panose="020F0302020204030204" pitchFamily="34" charset="0"/>
              </a:rPr>
              <a:t>MAINTAIN CURRENT SPENDING       1-REDUCE SPENDING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6" name="Content Placeholder 5">
            <a:extLst>
              <a:ext uri="{FF2B5EF4-FFF2-40B4-BE49-F238E27FC236}">
                <a16:creationId xmlns:a16="http://schemas.microsoft.com/office/drawing/2014/main" id="{EBD298D8-88EF-4108-BCF4-1EC776066D0B}"/>
              </a:ext>
            </a:extLst>
          </p:cNvPr>
          <p:cNvGraphicFramePr>
            <a:graphicFrameLocks noGrp="1"/>
          </p:cNvGraphicFramePr>
          <p:nvPr>
            <p:ph idx="1"/>
            <p:extLst>
              <p:ext uri="{D42A27DB-BD31-4B8C-83A1-F6EECF244321}">
                <p14:modId xmlns:p14="http://schemas.microsoft.com/office/powerpoint/2010/main" val="124259458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654D0A7A-4E9E-405C-ABCC-43DB89391109}"/>
              </a:ext>
            </a:extLst>
          </p:cNvPr>
          <p:cNvSpPr txBox="1"/>
          <p:nvPr/>
        </p:nvSpPr>
        <p:spPr>
          <a:xfrm>
            <a:off x="5139890" y="2002056"/>
            <a:ext cx="2107933" cy="655885"/>
          </a:xfrm>
          <a:prstGeom prst="rect">
            <a:avLst/>
          </a:prstGeom>
          <a:noFill/>
        </p:spPr>
        <p:txBody>
          <a:bodyPr wrap="square" rtlCol="0">
            <a:spAutoFit/>
          </a:bodyPr>
          <a:lstStyle/>
          <a:p>
            <a:r>
              <a:rPr lang="en-US" dirty="0">
                <a:solidFill>
                  <a:schemeClr val="tx1">
                    <a:lumMod val="50000"/>
                    <a:lumOff val="50000"/>
                  </a:schemeClr>
                </a:solidFill>
              </a:rPr>
              <a:t>On A Scale of 1 To 3</a:t>
            </a:r>
          </a:p>
          <a:p>
            <a:endParaRPr lang="en-US" dirty="0"/>
          </a:p>
        </p:txBody>
      </p:sp>
    </p:spTree>
    <p:extLst>
      <p:ext uri="{BB962C8B-B14F-4D97-AF65-F5344CB8AC3E}">
        <p14:creationId xmlns:p14="http://schemas.microsoft.com/office/powerpoint/2010/main" val="416794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8BBFA-E425-466E-BCD3-B7493DC8C934}"/>
              </a:ext>
            </a:extLst>
          </p:cNvPr>
          <p:cNvSpPr>
            <a:spLocks noGrp="1"/>
          </p:cNvSpPr>
          <p:nvPr>
            <p:ph type="title"/>
          </p:nvPr>
        </p:nvSpPr>
        <p:spPr/>
        <p:txBody>
          <a:bodyPr>
            <a:normAutofit/>
          </a:bodyPr>
          <a:lstStyle/>
          <a:p>
            <a:pPr algn="ctr"/>
            <a:r>
              <a:rPr lang="en-US" sz="2000" dirty="0">
                <a:effectLst/>
                <a:latin typeface="Calibri Light" panose="020F0302020204030204" pitchFamily="34" charset="0"/>
                <a:ea typeface="Calibri" panose="020F0502020204030204" pitchFamily="34" charset="0"/>
                <a:cs typeface="Calibri Light" panose="020F0302020204030204" pitchFamily="34" charset="0"/>
              </a:rPr>
              <a:t>In 2023-2024 Budget, what is your preference for funding the following areas? </a:t>
            </a:r>
            <a:br>
              <a:rPr lang="en-US" sz="2000" dirty="0">
                <a:effectLst/>
                <a:latin typeface="Calibri Light" panose="020F0302020204030204" pitchFamily="34" charset="0"/>
                <a:ea typeface="Calibri" panose="020F0502020204030204" pitchFamily="34" charset="0"/>
                <a:cs typeface="Calibri Light" panose="020F0302020204030204" pitchFamily="34" charset="0"/>
              </a:rPr>
            </a:br>
            <a:r>
              <a:rPr lang="en-US" sz="2000" dirty="0">
                <a:effectLst/>
                <a:latin typeface="Calibri Light" panose="020F0302020204030204" pitchFamily="34" charset="0"/>
                <a:ea typeface="Calibri" panose="020F0502020204030204" pitchFamily="34" charset="0"/>
                <a:cs typeface="Calibri Light" panose="020F0302020204030204" pitchFamily="34" charset="0"/>
              </a:rPr>
              <a:t>Options: INCREASE SPENDING	 MAINTAIN CURRENT SPENDING            REDUCE SPENDING </a:t>
            </a:r>
            <a:endParaRPr lang="en-US" sz="2000" dirty="0">
              <a:latin typeface="Calibri Light" panose="020F0302020204030204" pitchFamily="34" charset="0"/>
              <a:cs typeface="Calibri Light" panose="020F0302020204030204" pitchFamily="34" charset="0"/>
            </a:endParaRPr>
          </a:p>
        </p:txBody>
      </p:sp>
      <p:graphicFrame>
        <p:nvGraphicFramePr>
          <p:cNvPr id="6" name="Content Placeholder 5">
            <a:extLst>
              <a:ext uri="{FF2B5EF4-FFF2-40B4-BE49-F238E27FC236}">
                <a16:creationId xmlns:a16="http://schemas.microsoft.com/office/drawing/2014/main" id="{351EF367-0496-4C47-B4E5-2B3020FAA58B}"/>
              </a:ext>
            </a:extLst>
          </p:cNvPr>
          <p:cNvGraphicFramePr>
            <a:graphicFrameLocks noGrp="1"/>
          </p:cNvGraphicFramePr>
          <p:nvPr>
            <p:ph idx="1"/>
            <p:extLst>
              <p:ext uri="{D42A27DB-BD31-4B8C-83A1-F6EECF244321}">
                <p14:modId xmlns:p14="http://schemas.microsoft.com/office/powerpoint/2010/main" val="24812834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4084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B224-3E39-42B9-B2ED-D7F2A2A7D30C}"/>
              </a:ext>
            </a:extLst>
          </p:cNvPr>
          <p:cNvSpPr>
            <a:spLocks noGrp="1"/>
          </p:cNvSpPr>
          <p:nvPr>
            <p:ph type="title"/>
          </p:nvPr>
        </p:nvSpPr>
        <p:spPr/>
        <p:txBody>
          <a:bodyPr>
            <a:normAutofit/>
          </a:bodyPr>
          <a:lstStyle/>
          <a:p>
            <a:pPr algn="ctr"/>
            <a:r>
              <a:rPr lang="en-US" sz="4000" dirty="0"/>
              <a:t>How Important is our Rural Community, Farmland, &amp; Open Space to you? </a:t>
            </a:r>
          </a:p>
        </p:txBody>
      </p:sp>
      <p:sp>
        <p:nvSpPr>
          <p:cNvPr id="3" name="Content Placeholder 2">
            <a:extLst>
              <a:ext uri="{FF2B5EF4-FFF2-40B4-BE49-F238E27FC236}">
                <a16:creationId xmlns:a16="http://schemas.microsoft.com/office/drawing/2014/main" id="{5E0ACB4B-A4AF-4C62-B5AA-785E754BBA5C}"/>
              </a:ext>
            </a:extLst>
          </p:cNvPr>
          <p:cNvSpPr>
            <a:spLocks noGrp="1"/>
          </p:cNvSpPr>
          <p:nvPr>
            <p:ph idx="1"/>
          </p:nvPr>
        </p:nvSpPr>
        <p:spPr>
          <a:xfrm>
            <a:off x="838200" y="1825625"/>
            <a:ext cx="9052420" cy="4351338"/>
          </a:xfrm>
        </p:spPr>
        <p:txBody>
          <a:bodyPr>
            <a:normAutofit/>
          </a:bodyPr>
          <a:lstStyle/>
          <a:p>
            <a:pPr marL="0" indent="0">
              <a:buNone/>
            </a:pPr>
            <a:r>
              <a:rPr lang="en-US" sz="2000" dirty="0"/>
              <a:t>Based on all responses.</a:t>
            </a:r>
          </a:p>
        </p:txBody>
      </p:sp>
      <p:graphicFrame>
        <p:nvGraphicFramePr>
          <p:cNvPr id="6" name="Chart 5">
            <a:extLst>
              <a:ext uri="{FF2B5EF4-FFF2-40B4-BE49-F238E27FC236}">
                <a16:creationId xmlns:a16="http://schemas.microsoft.com/office/drawing/2014/main" id="{804FCDD9-26EB-4EC0-81D3-43691BA2007E}"/>
              </a:ext>
            </a:extLst>
          </p:cNvPr>
          <p:cNvGraphicFramePr/>
          <p:nvPr>
            <p:extLst>
              <p:ext uri="{D42A27DB-BD31-4B8C-83A1-F6EECF244321}">
                <p14:modId xmlns:p14="http://schemas.microsoft.com/office/powerpoint/2010/main" val="3527842263"/>
              </p:ext>
            </p:extLst>
          </p:nvPr>
        </p:nvGraphicFramePr>
        <p:xfrm>
          <a:off x="2031999" y="1690688"/>
          <a:ext cx="7679892" cy="50951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6906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E5874-6170-40D5-AC6B-566A449E9985}"/>
              </a:ext>
            </a:extLst>
          </p:cNvPr>
          <p:cNvSpPr>
            <a:spLocks noGrp="1"/>
          </p:cNvSpPr>
          <p:nvPr>
            <p:ph type="title"/>
          </p:nvPr>
        </p:nvSpPr>
        <p:spPr/>
        <p:txBody>
          <a:bodyPr>
            <a:normAutofit/>
          </a:bodyPr>
          <a:lstStyle/>
          <a:p>
            <a:pPr algn="ctr"/>
            <a:r>
              <a:rPr lang="en-US" sz="4000" dirty="0"/>
              <a:t>How Important is our Rural Community, Farmland, &amp; Open Space to you? </a:t>
            </a:r>
          </a:p>
        </p:txBody>
      </p:sp>
      <p:graphicFrame>
        <p:nvGraphicFramePr>
          <p:cNvPr id="6" name="Content Placeholder 5">
            <a:extLst>
              <a:ext uri="{FF2B5EF4-FFF2-40B4-BE49-F238E27FC236}">
                <a16:creationId xmlns:a16="http://schemas.microsoft.com/office/drawing/2014/main" id="{DCD5C82B-70F5-445C-A589-2A030EA1689E}"/>
              </a:ext>
            </a:extLst>
          </p:cNvPr>
          <p:cNvGraphicFramePr>
            <a:graphicFrameLocks noGrp="1"/>
          </p:cNvGraphicFramePr>
          <p:nvPr>
            <p:ph idx="1"/>
            <p:extLst>
              <p:ext uri="{D42A27DB-BD31-4B8C-83A1-F6EECF244321}">
                <p14:modId xmlns:p14="http://schemas.microsoft.com/office/powerpoint/2010/main" val="251011241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9EECD36-ABF7-48FC-B247-D7690E0A8669}"/>
              </a:ext>
            </a:extLst>
          </p:cNvPr>
          <p:cNvSpPr txBox="1"/>
          <p:nvPr/>
        </p:nvSpPr>
        <p:spPr>
          <a:xfrm>
            <a:off x="3649210" y="6311900"/>
            <a:ext cx="4999839" cy="400110"/>
          </a:xfrm>
          <a:prstGeom prst="rect">
            <a:avLst/>
          </a:prstGeom>
          <a:noFill/>
        </p:spPr>
        <p:txBody>
          <a:bodyPr wrap="square" rtlCol="0">
            <a:spAutoFit/>
          </a:bodyPr>
          <a:lstStyle/>
          <a:p>
            <a:r>
              <a:rPr lang="en-US" sz="2000" dirty="0"/>
              <a:t>Percentage of responses broken down by age.</a:t>
            </a:r>
          </a:p>
        </p:txBody>
      </p:sp>
    </p:spTree>
    <p:extLst>
      <p:ext uri="{BB962C8B-B14F-4D97-AF65-F5344CB8AC3E}">
        <p14:creationId xmlns:p14="http://schemas.microsoft.com/office/powerpoint/2010/main" val="288136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3157</TotalTime>
  <Words>405</Words>
  <Application>Microsoft Office PowerPoint</Application>
  <PresentationFormat>Widescreen</PresentationFormat>
  <Paragraphs>32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Town of Woodstock</vt:lpstr>
      <vt:lpstr>Demographics</vt:lpstr>
      <vt:lpstr>Demographics Cont.</vt:lpstr>
      <vt:lpstr>Demographics Cont.</vt:lpstr>
      <vt:lpstr>All points being important, please rate your level of priority spending in 2022-2023 budget to the following:  Options: 1 - NEUTRAL, 2 - LEAST IMPORTANT, 3 - LESS IMPORTANT, 4 - IMPORTANT, 5 - MOST IMPORTANT - Education</vt:lpstr>
      <vt:lpstr> In 2023-2024 Budget, what is your preference for funding the following areas?  Options: 3-INCREASE SPENDING  2-MAINTAIN CURRENT SPENDING       1-REDUCE SPENDING  </vt:lpstr>
      <vt:lpstr>In 2023-2024 Budget, what is your preference for funding the following areas?  Options: INCREASE SPENDING  MAINTAIN CURRENT SPENDING            REDUCE SPENDING </vt:lpstr>
      <vt:lpstr>How Important is our Rural Community, Farmland, &amp; Open Space to you? </vt:lpstr>
      <vt:lpstr>How Important is our Rural Community, Farmland, &amp; Open Space to you? </vt:lpstr>
      <vt:lpstr>How Important to you is Preserving the Rural Character of Woodstock Through Open Space &amp; Farmland Preservation Efforts?</vt:lpstr>
      <vt:lpstr>How Important to you is Preserving the Rural Character of Woodstock Through Open Space &amp; Farmland Preservation Efforts?</vt:lpstr>
      <vt:lpstr>Do you participate in the BOE budget process and, if so, what methods do you utilize? </vt:lpstr>
      <vt:lpstr>Do you participate in the BOF budget process and, if so, what methods do you utilize? </vt:lpstr>
      <vt:lpstr>On A Scale Of 1 to 5, Rate Your Satisfaction With Town Services.</vt:lpstr>
      <vt:lpstr>Expenses For A Town Transfer Station Increase Over Time. For Example, Due To Trade Issues At The National Level, We Now Pay Per Ton To Remove Recyclables, Whereas This Was Once Free. To Address The Increased Expense At The Transfer Station, Which Option Would You Likely Support?</vt:lpstr>
      <vt:lpstr>Which Parks Do You Currently Use Or Intend To Use In The Future?</vt:lpstr>
      <vt:lpstr>What Services And Programs Are Most Important To You?</vt:lpstr>
      <vt:lpstr>How Do You Hear About Town News, Meetings, Agendas, etc.</vt:lpstr>
      <vt:lpstr>Did You Know You Can Subscribe To Receive Emails Directly From The Town Website As They Are Posted?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of Woodstock</dc:title>
  <dc:creator>Crystal Adams</dc:creator>
  <cp:lastModifiedBy>Crystal Adams</cp:lastModifiedBy>
  <cp:revision>9</cp:revision>
  <dcterms:created xsi:type="dcterms:W3CDTF">2023-02-27T20:34:15Z</dcterms:created>
  <dcterms:modified xsi:type="dcterms:W3CDTF">2023-03-07T20:20:05Z</dcterms:modified>
</cp:coreProperties>
</file>