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76" r:id="rId4"/>
    <p:sldId id="277" r:id="rId5"/>
    <p:sldId id="257" r:id="rId6"/>
    <p:sldId id="260" r:id="rId7"/>
    <p:sldId id="258" r:id="rId8"/>
    <p:sldId id="259" r:id="rId9"/>
    <p:sldId id="262" r:id="rId10"/>
    <p:sldId id="263" r:id="rId11"/>
    <p:sldId id="274" r:id="rId12"/>
    <p:sldId id="264" r:id="rId13"/>
    <p:sldId id="265" r:id="rId14"/>
    <p:sldId id="266" r:id="rId15"/>
    <p:sldId id="267" r:id="rId16"/>
    <p:sldId id="268" r:id="rId17"/>
    <p:sldId id="269" r:id="rId18"/>
    <p:sldId id="278" r:id="rId19"/>
    <p:sldId id="270" r:id="rId20"/>
    <p:sldId id="271" r:id="rId21"/>
    <p:sldId id="272" r:id="rId22"/>
    <p:sldId id="275"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6FD84-7499-7A38-10CE-149C424BD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8679C6-3124-BB7C-4B40-F0A82FCBC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41BCBB-F877-D263-5D89-A31E4E255E7D}"/>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5" name="Footer Placeholder 4">
            <a:extLst>
              <a:ext uri="{FF2B5EF4-FFF2-40B4-BE49-F238E27FC236}">
                <a16:creationId xmlns:a16="http://schemas.microsoft.com/office/drawing/2014/main" id="{29A33A5F-EE93-D061-5A9B-0166C3F51B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6AA81F-1FFD-BEF2-26F8-0F0FB3640627}"/>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499370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A6843-CEFE-D6F8-0FE1-614226DF71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F35EED-8981-C422-F3A1-180FFAD07C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405083-193F-4577-5ACA-9733530BAC4C}"/>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5" name="Footer Placeholder 4">
            <a:extLst>
              <a:ext uri="{FF2B5EF4-FFF2-40B4-BE49-F238E27FC236}">
                <a16:creationId xmlns:a16="http://schemas.microsoft.com/office/drawing/2014/main" id="{49D48292-51A7-8716-A1A5-2A538E6A34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7F4644-E44C-207F-8AD5-F32A8E21A373}"/>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3327870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843725-BA7E-0134-626F-22C2A8C979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C1DEF4-3D93-4627-CDDD-F9812E9725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D44EE6-2E72-9E79-71C0-AA56DECEC861}"/>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5" name="Footer Placeholder 4">
            <a:extLst>
              <a:ext uri="{FF2B5EF4-FFF2-40B4-BE49-F238E27FC236}">
                <a16:creationId xmlns:a16="http://schemas.microsoft.com/office/drawing/2014/main" id="{B7115CE0-7A19-C4BA-2E28-21D4C36C1F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E6A7EF-FA70-1ED1-3258-1BC30796F6F7}"/>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96202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3523-91E3-32ED-BDA9-D8A90E6875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A1C3CA-E01A-DB38-8C7F-7C20F2D96C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3298C4-FA5E-02CD-8CE7-639EDC3D7962}"/>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5" name="Footer Placeholder 4">
            <a:extLst>
              <a:ext uri="{FF2B5EF4-FFF2-40B4-BE49-F238E27FC236}">
                <a16:creationId xmlns:a16="http://schemas.microsoft.com/office/drawing/2014/main" id="{6C2CBAF0-5736-8B0C-691B-6B139C980D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FD1DE8-1DE0-891A-9D88-E4E0E201A59D}"/>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127878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0CDFA-967C-0A7B-DEA8-7B721D3AE9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7E9718-0771-05C9-E28F-A89E9CA91B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49971A-0C08-26E2-1C19-15A06CFA31F9}"/>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5" name="Footer Placeholder 4">
            <a:extLst>
              <a:ext uri="{FF2B5EF4-FFF2-40B4-BE49-F238E27FC236}">
                <a16:creationId xmlns:a16="http://schemas.microsoft.com/office/drawing/2014/main" id="{4BD05312-6D24-06D8-E757-87A7BBE4BC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3707BE-D9D7-59FF-A8C7-86B18D1CE1D2}"/>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22984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1C55-AD9B-D1D7-8380-D63D5CF4AA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7C2E24-EBA8-2753-D715-C9A0C6DBF2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17B9C7-CEBB-47B0-FDD1-37F8D07203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AD966F-7BDB-6BFE-9819-170377139F56}"/>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6" name="Footer Placeholder 5">
            <a:extLst>
              <a:ext uri="{FF2B5EF4-FFF2-40B4-BE49-F238E27FC236}">
                <a16:creationId xmlns:a16="http://schemas.microsoft.com/office/drawing/2014/main" id="{BE4544B5-8F72-DE7E-F0F8-E7B1C493EB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AB8489-26C0-F613-F886-08848D3E8EFB}"/>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481940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13CC8-72F4-88DB-F92B-61B06903DE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FD96F4-3FCB-1C13-7EBD-AB5B319312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63D879-2521-140E-F669-744801037B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D23CAA4-69AE-7493-C752-BD9A4DEE99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269919-BE04-316A-CCF3-C04C4FD63C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14EBE1B-0355-47AE-AA96-99D102BE78DA}"/>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8" name="Footer Placeholder 7">
            <a:extLst>
              <a:ext uri="{FF2B5EF4-FFF2-40B4-BE49-F238E27FC236}">
                <a16:creationId xmlns:a16="http://schemas.microsoft.com/office/drawing/2014/main" id="{5224A4F0-2363-8A83-2DDD-71BDCCBE82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4C3652B-C27B-9DD4-D5B8-72AE40173AAE}"/>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19739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8FD28-10C9-EC84-009A-CBAEA69E7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F552942-B795-AAC2-297A-B46566E9BAE4}"/>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4" name="Footer Placeholder 3">
            <a:extLst>
              <a:ext uri="{FF2B5EF4-FFF2-40B4-BE49-F238E27FC236}">
                <a16:creationId xmlns:a16="http://schemas.microsoft.com/office/drawing/2014/main" id="{1EFFECE1-29BC-98AA-292D-BB8C4DB4174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680249D-260B-47AC-9E73-F3D73D89E377}"/>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3020603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F0123A-1BA6-4192-94EA-5AA83A982C4C}"/>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3" name="Footer Placeholder 2">
            <a:extLst>
              <a:ext uri="{FF2B5EF4-FFF2-40B4-BE49-F238E27FC236}">
                <a16:creationId xmlns:a16="http://schemas.microsoft.com/office/drawing/2014/main" id="{5F240DC2-5984-9D09-7756-7BA14E7636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684FD5-3B70-7DEE-C0B9-C2BF5FDB4407}"/>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3765225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0543A-9E5B-E5F1-9D15-7A333041EB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E9EAF5-516E-64D4-CFE4-3D18A619E8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1695C5-9F23-7FFB-6DD6-5C0B517D8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3E50AF-5D09-2260-9060-1DB26C2B6D51}"/>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6" name="Footer Placeholder 5">
            <a:extLst>
              <a:ext uri="{FF2B5EF4-FFF2-40B4-BE49-F238E27FC236}">
                <a16:creationId xmlns:a16="http://schemas.microsoft.com/office/drawing/2014/main" id="{F92C7CC9-CA54-EE18-A259-E216DDA9F9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B3F123-61C4-9E6D-7DD8-A4BE3C2C14D8}"/>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871344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3F5C-AC47-8D34-9E30-69A81158FF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946FEB-DB9A-5EFA-E0F8-A8E4FE27C3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723F0C-C94E-72C8-7DCB-CFB6BA733E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181B41-87CB-FE8F-4FC2-50DED01B82D5}"/>
              </a:ext>
            </a:extLst>
          </p:cNvPr>
          <p:cNvSpPr>
            <a:spLocks noGrp="1"/>
          </p:cNvSpPr>
          <p:nvPr>
            <p:ph type="dt" sz="half" idx="10"/>
          </p:nvPr>
        </p:nvSpPr>
        <p:spPr/>
        <p:txBody>
          <a:bodyPr/>
          <a:lstStyle/>
          <a:p>
            <a:fld id="{F344BE1D-9B65-4E72-9BBF-5042E6525495}" type="datetimeFigureOut">
              <a:rPr lang="en-US" smtClean="0"/>
              <a:t>3/7/2024</a:t>
            </a:fld>
            <a:endParaRPr lang="en-US"/>
          </a:p>
        </p:txBody>
      </p:sp>
      <p:sp>
        <p:nvSpPr>
          <p:cNvPr id="6" name="Footer Placeholder 5">
            <a:extLst>
              <a:ext uri="{FF2B5EF4-FFF2-40B4-BE49-F238E27FC236}">
                <a16:creationId xmlns:a16="http://schemas.microsoft.com/office/drawing/2014/main" id="{0022568B-9A46-2BE3-6538-C90D1EE3E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A1A1A-5725-6A20-025C-C84966ADAD36}"/>
              </a:ext>
            </a:extLst>
          </p:cNvPr>
          <p:cNvSpPr>
            <a:spLocks noGrp="1"/>
          </p:cNvSpPr>
          <p:nvPr>
            <p:ph type="sldNum" sz="quarter" idx="12"/>
          </p:nvPr>
        </p:nvSpPr>
        <p:spPr/>
        <p:txBody>
          <a:bodyPr/>
          <a:lstStyle/>
          <a:p>
            <a:fld id="{46BB897F-E999-4B78-AD72-1166992B15F5}" type="slidenum">
              <a:rPr lang="en-US" smtClean="0"/>
              <a:t>‹#›</a:t>
            </a:fld>
            <a:endParaRPr lang="en-US"/>
          </a:p>
        </p:txBody>
      </p:sp>
    </p:spTree>
    <p:extLst>
      <p:ext uri="{BB962C8B-B14F-4D97-AF65-F5344CB8AC3E}">
        <p14:creationId xmlns:p14="http://schemas.microsoft.com/office/powerpoint/2010/main" val="3323316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F22709-972F-E37B-4CB5-780C5459B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50252F9-19BB-CBD1-4763-C75F9CDD90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CB28D9-F6CB-A5E4-6AB5-65AC0675A8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4BE1D-9B65-4E72-9BBF-5042E6525495}" type="datetimeFigureOut">
              <a:rPr lang="en-US" smtClean="0"/>
              <a:t>3/7/2024</a:t>
            </a:fld>
            <a:endParaRPr lang="en-US"/>
          </a:p>
        </p:txBody>
      </p:sp>
      <p:sp>
        <p:nvSpPr>
          <p:cNvPr id="5" name="Footer Placeholder 4">
            <a:extLst>
              <a:ext uri="{FF2B5EF4-FFF2-40B4-BE49-F238E27FC236}">
                <a16:creationId xmlns:a16="http://schemas.microsoft.com/office/drawing/2014/main" id="{8A3A905B-53FD-B617-6BDE-5D77DB5482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2977403-F648-6514-B8A1-5A65CAA2AC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B897F-E999-4B78-AD72-1166992B15F5}" type="slidenum">
              <a:rPr lang="en-US" smtClean="0"/>
              <a:t>‹#›</a:t>
            </a:fld>
            <a:endParaRPr lang="en-US"/>
          </a:p>
        </p:txBody>
      </p:sp>
    </p:spTree>
    <p:extLst>
      <p:ext uri="{BB962C8B-B14F-4D97-AF65-F5344CB8AC3E}">
        <p14:creationId xmlns:p14="http://schemas.microsoft.com/office/powerpoint/2010/main" val="1773214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8EE3252-B321-AF2D-A168-2882C49076EF}"/>
              </a:ext>
            </a:extLst>
          </p:cNvPr>
          <p:cNvSpPr>
            <a:spLocks noGrp="1"/>
          </p:cNvSpPr>
          <p:nvPr>
            <p:ph type="ctrTitle"/>
          </p:nvPr>
        </p:nvSpPr>
        <p:spPr>
          <a:xfrm>
            <a:off x="1522030" y="1209220"/>
            <a:ext cx="9147940" cy="2337238"/>
          </a:xfrm>
        </p:spPr>
        <p:txBody>
          <a:bodyPr anchor="b">
            <a:normAutofit/>
          </a:bodyPr>
          <a:lstStyle/>
          <a:p>
            <a:r>
              <a:rPr lang="en-US" sz="5600">
                <a:solidFill>
                  <a:srgbClr val="FFFFFF"/>
                </a:solidFill>
              </a:rPr>
              <a:t>AFFORDABLE HOUSING</a:t>
            </a:r>
            <a:endParaRPr lang="en-US" sz="5600" dirty="0">
              <a:solidFill>
                <a:srgbClr val="FFFFFF"/>
              </a:solidFill>
            </a:endParaRPr>
          </a:p>
        </p:txBody>
      </p:sp>
      <p:sp>
        <p:nvSpPr>
          <p:cNvPr id="3" name="Subtitle 2">
            <a:extLst>
              <a:ext uri="{FF2B5EF4-FFF2-40B4-BE49-F238E27FC236}">
                <a16:creationId xmlns:a16="http://schemas.microsoft.com/office/drawing/2014/main" id="{828839B7-09C4-962F-9370-0998F03674A4}"/>
              </a:ext>
            </a:extLst>
          </p:cNvPr>
          <p:cNvSpPr>
            <a:spLocks noGrp="1"/>
          </p:cNvSpPr>
          <p:nvPr>
            <p:ph type="subTitle" idx="1"/>
          </p:nvPr>
        </p:nvSpPr>
        <p:spPr>
          <a:xfrm>
            <a:off x="1522030" y="3605577"/>
            <a:ext cx="9147940" cy="2505856"/>
          </a:xfrm>
        </p:spPr>
        <p:txBody>
          <a:bodyPr anchor="t">
            <a:normAutofit/>
          </a:bodyPr>
          <a:lstStyle/>
          <a:p>
            <a:r>
              <a:rPr lang="en-US" sz="2000" dirty="0">
                <a:solidFill>
                  <a:srgbClr val="FFFFFF"/>
                </a:solidFill>
              </a:rPr>
              <a:t>CONNECTICUT’S ZONING AND PLANNING REQUIREMENTS</a:t>
            </a:r>
          </a:p>
          <a:p>
            <a:r>
              <a:rPr lang="en-US" sz="2000" dirty="0">
                <a:solidFill>
                  <a:srgbClr val="FFFFFF"/>
                </a:solidFill>
                <a:latin typeface="Cavolini" panose="020B0502040204020203" pitchFamily="66" charset="0"/>
                <a:cs typeface="Cavolini" panose="020B0502040204020203" pitchFamily="66" charset="0"/>
              </a:rPr>
              <a:t>Richard P. Roberts</a:t>
            </a:r>
          </a:p>
          <a:p>
            <a:r>
              <a:rPr lang="en-US" sz="2000" dirty="0">
                <a:solidFill>
                  <a:srgbClr val="FFFFFF"/>
                </a:solidFill>
                <a:latin typeface="Cavolini" panose="020B0502040204020203" pitchFamily="66" charset="0"/>
                <a:cs typeface="Cavolini" panose="020B0502040204020203" pitchFamily="66" charset="0"/>
              </a:rPr>
              <a:t>Michael A. Zizka</a:t>
            </a:r>
          </a:p>
          <a:p>
            <a:r>
              <a:rPr lang="en-US" sz="2000" dirty="0">
                <a:solidFill>
                  <a:srgbClr val="FFFFFF"/>
                </a:solidFill>
                <a:latin typeface="Cavolini" panose="020B0502040204020203" pitchFamily="66" charset="0"/>
                <a:cs typeface="Cavolini" panose="020B0502040204020203" pitchFamily="66" charset="0"/>
              </a:rPr>
              <a:t>Halloran &amp; Sage LLP</a:t>
            </a:r>
          </a:p>
          <a:p>
            <a:r>
              <a:rPr lang="en-US" sz="2000" dirty="0">
                <a:solidFill>
                  <a:srgbClr val="FFFFFF"/>
                </a:solidFill>
                <a:latin typeface="Cavolini" panose="020B0502040204020203" pitchFamily="66" charset="0"/>
                <a:cs typeface="Cavolini" panose="020B0502040204020203" pitchFamily="66" charset="0"/>
              </a:rPr>
              <a:t>March 7, 2024</a:t>
            </a:r>
          </a:p>
          <a:p>
            <a:endParaRPr lang="en-US" sz="2000" dirty="0">
              <a:solidFill>
                <a:srgbClr val="FFFFFF"/>
              </a:solidFill>
              <a:latin typeface="Cavolini" panose="020B0502040204020203" pitchFamily="66" charset="0"/>
              <a:cs typeface="Cavolini" panose="020B0502040204020203" pitchFamily="66" charset="0"/>
            </a:endParaRPr>
          </a:p>
        </p:txBody>
      </p:sp>
      <p:sp>
        <p:nvSpPr>
          <p:cNvPr id="10"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2"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sp>
        <p:nvSpPr>
          <p:cNvPr id="16"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
        <p:nvSpPr>
          <p:cNvPr id="1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cxnSp>
        <p:nvCxnSpPr>
          <p:cNvPr id="22" name="Straight Connector 21">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4070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ABA44FF-4F17-1ACC-7038-C76EEB8DEC95}"/>
              </a:ext>
            </a:extLst>
          </p:cNvPr>
          <p:cNvSpPr>
            <a:spLocks noGrp="1"/>
          </p:cNvSpPr>
          <p:nvPr>
            <p:ph type="title"/>
          </p:nvPr>
        </p:nvSpPr>
        <p:spPr>
          <a:xfrm>
            <a:off x="1188069" y="381935"/>
            <a:ext cx="4008583" cy="5974414"/>
          </a:xfrm>
        </p:spPr>
        <p:txBody>
          <a:bodyPr anchor="ctr">
            <a:normAutofit/>
          </a:bodyPr>
          <a:lstStyle/>
          <a:p>
            <a:r>
              <a:rPr lang="en-US" sz="7400" dirty="0">
                <a:solidFill>
                  <a:srgbClr val="FFFFFF"/>
                </a:solidFill>
              </a:rPr>
              <a:t>KEY STATUTES</a:t>
            </a:r>
            <a:br>
              <a:rPr lang="en-US" sz="7400" dirty="0">
                <a:solidFill>
                  <a:srgbClr val="FFFFFF"/>
                </a:solidFill>
              </a:rPr>
            </a:br>
            <a: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t>DEALING WITH</a:t>
            </a:r>
            <a:b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br>
            <a: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t>REGULATIONS</a:t>
            </a:r>
            <a:endParaRPr lang="en-US" sz="74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B3BF8C75-6575-82EC-27BF-722A8F19B8DF}"/>
              </a:ext>
            </a:extLst>
          </p:cNvPr>
          <p:cNvSpPr>
            <a:spLocks noGrp="1"/>
          </p:cNvSpPr>
          <p:nvPr>
            <p:ph idx="1"/>
          </p:nvPr>
        </p:nvSpPr>
        <p:spPr>
          <a:xfrm>
            <a:off x="6297233" y="518400"/>
            <a:ext cx="4771607" cy="5837949"/>
          </a:xfrm>
        </p:spPr>
        <p:txBody>
          <a:bodyPr anchor="ctr">
            <a:normAutofit lnSpcReduction="10000"/>
          </a:bodyPr>
          <a:lstStyle/>
          <a:p>
            <a:pPr marL="0" indent="0" algn="ctr">
              <a:buNone/>
            </a:pPr>
            <a:r>
              <a:rPr lang="en-US" sz="2400" i="1" dirty="0">
                <a:solidFill>
                  <a:schemeClr val="tx1">
                    <a:alpha val="80000"/>
                  </a:schemeClr>
                </a:solidFill>
              </a:rPr>
              <a:t>C.G.S. § 8-30j</a:t>
            </a:r>
          </a:p>
          <a:p>
            <a:pPr marL="0" indent="0" algn="ctr">
              <a:buNone/>
            </a:pPr>
            <a:r>
              <a:rPr lang="en-US" sz="2400" i="1" dirty="0">
                <a:solidFill>
                  <a:schemeClr val="tx1">
                    <a:alpha val="80000"/>
                  </a:schemeClr>
                </a:solidFill>
              </a:rPr>
              <a:t>Affordable Housing Plans</a:t>
            </a:r>
          </a:p>
          <a:p>
            <a:pPr marL="0" indent="0">
              <a:buNone/>
            </a:pPr>
            <a:br>
              <a:rPr lang="en-US" sz="1100" dirty="0">
                <a:solidFill>
                  <a:schemeClr val="tx1">
                    <a:alpha val="80000"/>
                  </a:schemeClr>
                </a:solidFill>
              </a:rPr>
            </a:br>
            <a:r>
              <a:rPr lang="en-US" sz="1600" dirty="0">
                <a:solidFill>
                  <a:schemeClr val="tx1">
                    <a:alpha val="80000"/>
                  </a:schemeClr>
                </a:solidFill>
              </a:rPr>
              <a:t>(a)(1) Not later than June 1, 2022, and at least once every five years thereafter, each municipality shall prepare or amend and adopt an affordable housing plan for the municipality and shall submit a copy of such plan to the Secretary of the Office of Policy and Management. Such plan shall specify how the municipality intends to increase the number of affordable housing developments in the municipality.</a:t>
            </a:r>
          </a:p>
          <a:p>
            <a:pPr marL="0" indent="0">
              <a:buNone/>
            </a:pPr>
            <a:r>
              <a:rPr lang="en-US" sz="1600" dirty="0">
                <a:solidFill>
                  <a:schemeClr val="tx1">
                    <a:alpha val="80000"/>
                  </a:schemeClr>
                </a:solidFill>
              </a:rPr>
              <a:t>. . . .</a:t>
            </a:r>
          </a:p>
          <a:p>
            <a:pPr marL="0" indent="0">
              <a:buNone/>
            </a:pPr>
            <a:r>
              <a:rPr lang="en-US" sz="1600" dirty="0">
                <a:solidFill>
                  <a:schemeClr val="tx1">
                    <a:alpha val="80000"/>
                  </a:schemeClr>
                </a:solidFill>
              </a:rPr>
              <a:t>(c) Following adoption, the municipality shall regularly review and maintain such plan. The municipality may adopt such geographical, functional or other amendments to the plan or parts of the plan, in accordance with the provisions of this section, as it deems necessary. If the municipality fails to amend and submit to the Secretary of the Office of Policy and Management such plan every five years, the chief elected official of the municipality shall submit a letter to the secretary that (1) explains why such plan was not amended, and (2) designates a date by which an amended plan shall be submitted.</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3574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E881A4-A468-403A-9941-F8FFD5C68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use">
            <a:extLst>
              <a:ext uri="{FF2B5EF4-FFF2-40B4-BE49-F238E27FC236}">
                <a16:creationId xmlns:a16="http://schemas.microsoft.com/office/drawing/2014/main" id="{8235A50D-1F9B-693A-FBCF-27C17DDD7A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71443" y="1919377"/>
            <a:ext cx="3019248" cy="3019248"/>
          </a:xfrm>
          <a:prstGeom prst="rect">
            <a:avLst/>
          </a:prstGeom>
        </p:spPr>
      </p:pic>
      <p:sp>
        <p:nvSpPr>
          <p:cNvPr id="24" name="Rectangle 23">
            <a:extLst>
              <a:ext uri="{FF2B5EF4-FFF2-40B4-BE49-F238E27FC236}">
                <a16:creationId xmlns:a16="http://schemas.microsoft.com/office/drawing/2014/main" id="{6F168544-607B-491A-8601-3087D0FCE1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8703" y="1"/>
            <a:ext cx="7423298"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2" name="Title 1">
            <a:extLst>
              <a:ext uri="{FF2B5EF4-FFF2-40B4-BE49-F238E27FC236}">
                <a16:creationId xmlns:a16="http://schemas.microsoft.com/office/drawing/2014/main" id="{03678039-145E-7840-1395-2A93283198FE}"/>
              </a:ext>
            </a:extLst>
          </p:cNvPr>
          <p:cNvSpPr>
            <a:spLocks noGrp="1"/>
          </p:cNvSpPr>
          <p:nvPr>
            <p:ph type="title"/>
          </p:nvPr>
        </p:nvSpPr>
        <p:spPr>
          <a:xfrm>
            <a:off x="5185459" y="871442"/>
            <a:ext cx="6135098" cy="1304599"/>
          </a:xfrm>
        </p:spPr>
        <p:txBody>
          <a:bodyPr anchor="b">
            <a:normAutofit/>
          </a:bodyPr>
          <a:lstStyle/>
          <a:p>
            <a:pPr algn="ctr"/>
            <a:r>
              <a:rPr lang="en-US" sz="2700" dirty="0">
                <a:solidFill>
                  <a:srgbClr val="595959"/>
                </a:solidFill>
              </a:rPr>
              <a:t>THE AFFORDABLE HOUSING APPEALS ACT</a:t>
            </a:r>
            <a:br>
              <a:rPr lang="en-US" sz="2700" dirty="0">
                <a:solidFill>
                  <a:srgbClr val="595959"/>
                </a:solidFill>
              </a:rPr>
            </a:br>
            <a:r>
              <a:rPr lang="en-US" sz="2700" dirty="0">
                <a:solidFill>
                  <a:srgbClr val="595959"/>
                </a:solidFill>
              </a:rPr>
              <a:t>C.G.S. § 8-30g</a:t>
            </a:r>
            <a:br>
              <a:rPr lang="en-US" sz="2700" dirty="0">
                <a:solidFill>
                  <a:srgbClr val="595959"/>
                </a:solidFill>
              </a:rPr>
            </a:br>
            <a:r>
              <a:rPr lang="en-US" sz="2000" b="1" dirty="0">
                <a:solidFill>
                  <a:srgbClr val="595959"/>
                </a:solidFill>
              </a:rPr>
              <a:t>Key Terms</a:t>
            </a:r>
          </a:p>
        </p:txBody>
      </p:sp>
      <p:sp>
        <p:nvSpPr>
          <p:cNvPr id="3" name="Content Placeholder 2">
            <a:extLst>
              <a:ext uri="{FF2B5EF4-FFF2-40B4-BE49-F238E27FC236}">
                <a16:creationId xmlns:a16="http://schemas.microsoft.com/office/drawing/2014/main" id="{B86E6832-D675-24BA-F462-6095248D7691}"/>
              </a:ext>
            </a:extLst>
          </p:cNvPr>
          <p:cNvSpPr>
            <a:spLocks noGrp="1"/>
          </p:cNvSpPr>
          <p:nvPr>
            <p:ph idx="1"/>
          </p:nvPr>
        </p:nvSpPr>
        <p:spPr>
          <a:xfrm>
            <a:off x="5653287" y="2447337"/>
            <a:ext cx="5667269" cy="3539220"/>
          </a:xfrm>
        </p:spPr>
        <p:txBody>
          <a:bodyPr anchor="t">
            <a:noAutofit/>
          </a:bodyPr>
          <a:lstStyle/>
          <a:p>
            <a:pPr marL="0" indent="0">
              <a:buNone/>
            </a:pPr>
            <a:r>
              <a:rPr lang="en-US" sz="1600" i="1" dirty="0">
                <a:solidFill>
                  <a:srgbClr val="595959"/>
                </a:solidFill>
              </a:rPr>
              <a:t>Key Terms</a:t>
            </a:r>
            <a:endParaRPr lang="en-US" sz="1600" dirty="0">
              <a:solidFill>
                <a:srgbClr val="595959"/>
              </a:solidFill>
            </a:endParaRPr>
          </a:p>
          <a:p>
            <a:pPr marL="0" indent="0">
              <a:buNone/>
            </a:pPr>
            <a:r>
              <a:rPr lang="en-US" sz="1600" i="1" dirty="0">
                <a:solidFill>
                  <a:srgbClr val="595959"/>
                </a:solidFill>
              </a:rPr>
              <a:t>(1) “Affordable housing development” means a proposed housing development which is (A) assisted housing, or (B) a set-aside development;</a:t>
            </a:r>
          </a:p>
          <a:p>
            <a:pPr marL="0" indent="0">
              <a:buNone/>
            </a:pPr>
            <a:r>
              <a:rPr lang="en-US" sz="1600" i="1" dirty="0">
                <a:solidFill>
                  <a:srgbClr val="595959"/>
                </a:solidFill>
              </a:rPr>
              <a:t>(2) “Affordable housing application” means any application made to a commission in connection with an affordable housing development by a person who proposes to develop such affordable housing;</a:t>
            </a:r>
          </a:p>
          <a:p>
            <a:pPr marL="0" indent="0">
              <a:buNone/>
            </a:pPr>
            <a:r>
              <a:rPr lang="en-US" sz="1600" i="1" dirty="0">
                <a:solidFill>
                  <a:srgbClr val="595959"/>
                </a:solidFill>
              </a:rPr>
              <a:t>(3) “Assisted housing” means housing which is receiving, or will receive, financial assistance under any governmental program for the construction or substantial rehabilitation of low and moderate income housing, and any housing occupied by persons receiving rental assistance under chapter 319uu or Section 1437f of Title 42 of the United States Code;</a:t>
            </a:r>
          </a:p>
        </p:txBody>
      </p:sp>
    </p:spTree>
    <p:extLst>
      <p:ext uri="{BB962C8B-B14F-4D97-AF65-F5344CB8AC3E}">
        <p14:creationId xmlns:p14="http://schemas.microsoft.com/office/powerpoint/2010/main" val="4057868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678039-145E-7840-1395-2A93283198FE}"/>
              </a:ext>
            </a:extLst>
          </p:cNvPr>
          <p:cNvSpPr>
            <a:spLocks noGrp="1"/>
          </p:cNvSpPr>
          <p:nvPr>
            <p:ph type="title"/>
          </p:nvPr>
        </p:nvSpPr>
        <p:spPr>
          <a:xfrm>
            <a:off x="838200" y="1007001"/>
            <a:ext cx="6155988" cy="1182927"/>
          </a:xfrm>
        </p:spPr>
        <p:txBody>
          <a:bodyPr anchor="b">
            <a:normAutofit/>
          </a:bodyPr>
          <a:lstStyle/>
          <a:p>
            <a:r>
              <a:rPr lang="en-US" sz="2700" dirty="0"/>
              <a:t>THE AFFORDABLE HOUSING APPEALS ACT</a:t>
            </a:r>
            <a:br>
              <a:rPr lang="en-US" sz="2700" dirty="0"/>
            </a:br>
            <a:r>
              <a:rPr lang="en-US" sz="2700" dirty="0"/>
              <a:t>C.G.S. § 8-30g</a:t>
            </a:r>
            <a:br>
              <a:rPr lang="en-US" sz="2700" dirty="0"/>
            </a:br>
            <a:r>
              <a:rPr lang="en-US" sz="2000" b="1" dirty="0"/>
              <a:t>Key Terms</a:t>
            </a:r>
          </a:p>
        </p:txBody>
      </p:sp>
      <p:cxnSp>
        <p:nvCxnSpPr>
          <p:cNvPr id="24" name="Straight Connector 23">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6E6832-D675-24BA-F462-6095248D7691}"/>
              </a:ext>
            </a:extLst>
          </p:cNvPr>
          <p:cNvSpPr>
            <a:spLocks noGrp="1"/>
          </p:cNvSpPr>
          <p:nvPr>
            <p:ph idx="1"/>
          </p:nvPr>
        </p:nvSpPr>
        <p:spPr>
          <a:xfrm>
            <a:off x="803776" y="2189928"/>
            <a:ext cx="6190412" cy="4199296"/>
          </a:xfrm>
        </p:spPr>
        <p:txBody>
          <a:bodyPr anchor="t">
            <a:normAutofit/>
          </a:bodyPr>
          <a:lstStyle/>
          <a:p>
            <a:pPr marL="0" indent="0">
              <a:buNone/>
            </a:pPr>
            <a:r>
              <a:rPr lang="en-US" sz="1600" i="1" dirty="0">
                <a:solidFill>
                  <a:schemeClr val="tx1">
                    <a:alpha val="80000"/>
                  </a:schemeClr>
                </a:solidFill>
              </a:rPr>
              <a:t>(6) “Set-aside development” means a development in which </a:t>
            </a:r>
            <a:r>
              <a:rPr lang="en-US" sz="1600" b="1" i="1" dirty="0">
                <a:solidFill>
                  <a:schemeClr val="tx1">
                    <a:alpha val="80000"/>
                  </a:schemeClr>
                </a:solidFill>
              </a:rPr>
              <a:t>not less than thirty per cent </a:t>
            </a:r>
            <a:r>
              <a:rPr lang="en-US" sz="1600" i="1" dirty="0">
                <a:solidFill>
                  <a:schemeClr val="tx1">
                    <a:alpha val="80000"/>
                  </a:schemeClr>
                </a:solidFill>
              </a:rPr>
              <a:t>of the dwelling units will be conveyed by deeds containing covenants or restrictions which shall require that, </a:t>
            </a:r>
            <a:r>
              <a:rPr lang="en-US" sz="1600" b="1" i="1" dirty="0">
                <a:solidFill>
                  <a:schemeClr val="tx1">
                    <a:alpha val="80000"/>
                  </a:schemeClr>
                </a:solidFill>
              </a:rPr>
              <a:t>for at least forty years after the initial occupation of the proposed development</a:t>
            </a:r>
            <a:r>
              <a:rPr lang="en-US" sz="1600" i="1" dirty="0">
                <a:solidFill>
                  <a:schemeClr val="tx1">
                    <a:alpha val="80000"/>
                  </a:schemeClr>
                </a:solidFill>
              </a:rPr>
              <a:t>, such dwelling units shall be sold or rented at, or below, prices which will preserve the units as housing for which persons and families pay</a:t>
            </a:r>
            <a:r>
              <a:rPr lang="en-US" sz="1600" b="1" i="1" dirty="0">
                <a:solidFill>
                  <a:schemeClr val="tx1">
                    <a:alpha val="80000"/>
                  </a:schemeClr>
                </a:solidFill>
              </a:rPr>
              <a:t> thirty per cent or less of their annual income, where such income is less than or equal to eighty per cent of the median income</a:t>
            </a:r>
            <a:r>
              <a:rPr lang="en-US" sz="1600" i="1" dirty="0">
                <a:solidFill>
                  <a:schemeClr val="tx1">
                    <a:alpha val="80000"/>
                  </a:schemeClr>
                </a:solidFill>
              </a:rPr>
              <a:t>. In a set-aside development, of the dwelling units conveyed by deeds containing covenants or restrictions, a number of dwelling units equal to </a:t>
            </a:r>
            <a:r>
              <a:rPr lang="en-US" sz="1600" b="1" i="1" dirty="0">
                <a:solidFill>
                  <a:schemeClr val="tx1">
                    <a:alpha val="80000"/>
                  </a:schemeClr>
                </a:solidFill>
              </a:rPr>
              <a:t>not less than fifteen per cent of all dwelling units in the development </a:t>
            </a:r>
            <a:r>
              <a:rPr lang="en-US" sz="1600" i="1" dirty="0">
                <a:solidFill>
                  <a:schemeClr val="tx1">
                    <a:alpha val="80000"/>
                  </a:schemeClr>
                </a:solidFill>
              </a:rPr>
              <a:t>shall be sold or rented to persons and families whose income is </a:t>
            </a:r>
            <a:r>
              <a:rPr lang="en-US" sz="1600" b="1" i="1" dirty="0">
                <a:solidFill>
                  <a:schemeClr val="tx1">
                    <a:alpha val="80000"/>
                  </a:schemeClr>
                </a:solidFill>
              </a:rPr>
              <a:t>less than or equal to sixty per cent of the median income</a:t>
            </a:r>
            <a:r>
              <a:rPr lang="en-US" sz="1600" i="1" dirty="0">
                <a:solidFill>
                  <a:schemeClr val="tx1">
                    <a:alpha val="80000"/>
                  </a:schemeClr>
                </a:solidFill>
              </a:rPr>
              <a:t> and the remainder of the dwelling units conveyed by deeds containing covenants or restrictions shall be sold or rented to persons and families whose income is less than or equal to eighty per cent of the median income;</a:t>
            </a:r>
          </a:p>
        </p:txBody>
      </p:sp>
      <p:pic>
        <p:nvPicPr>
          <p:cNvPr id="7" name="Graphic 6" descr="House">
            <a:extLst>
              <a:ext uri="{FF2B5EF4-FFF2-40B4-BE49-F238E27FC236}">
                <a16:creationId xmlns:a16="http://schemas.microsoft.com/office/drawing/2014/main" id="{8235A50D-1F9B-693A-FBCF-27C17DDD7A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653" y="1980885"/>
            <a:ext cx="3548404" cy="3548404"/>
          </a:xfrm>
          <a:prstGeom prst="rect">
            <a:avLst/>
          </a:prstGeom>
        </p:spPr>
      </p:pic>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2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1725065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678039-145E-7840-1395-2A93283198FE}"/>
              </a:ext>
            </a:extLst>
          </p:cNvPr>
          <p:cNvSpPr>
            <a:spLocks noGrp="1"/>
          </p:cNvSpPr>
          <p:nvPr>
            <p:ph type="title"/>
          </p:nvPr>
        </p:nvSpPr>
        <p:spPr>
          <a:xfrm>
            <a:off x="6094105" y="802955"/>
            <a:ext cx="4977976" cy="1454051"/>
          </a:xfrm>
        </p:spPr>
        <p:txBody>
          <a:bodyPr>
            <a:normAutofit/>
          </a:bodyPr>
          <a:lstStyle/>
          <a:p>
            <a:r>
              <a:rPr lang="en-US" sz="3300" dirty="0">
                <a:solidFill>
                  <a:schemeClr val="tx2"/>
                </a:solidFill>
              </a:rPr>
              <a:t>THE AFFORDABLE HOUSING APPEALS ACT</a:t>
            </a:r>
            <a:br>
              <a:rPr lang="en-US" sz="3300" dirty="0">
                <a:solidFill>
                  <a:schemeClr val="tx2"/>
                </a:solidFill>
              </a:rPr>
            </a:br>
            <a:r>
              <a:rPr lang="en-US" sz="3300" dirty="0">
                <a:solidFill>
                  <a:schemeClr val="tx2"/>
                </a:solidFill>
              </a:rPr>
              <a:t>C.G.S. § 8-30g</a:t>
            </a:r>
          </a:p>
        </p:txBody>
      </p:sp>
      <p:pic>
        <p:nvPicPr>
          <p:cNvPr id="7" name="Graphic 6" descr="House">
            <a:extLst>
              <a:ext uri="{FF2B5EF4-FFF2-40B4-BE49-F238E27FC236}">
                <a16:creationId xmlns:a16="http://schemas.microsoft.com/office/drawing/2014/main" id="{8235A50D-1F9B-693A-FBCF-27C17DDD7A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B86E6832-D675-24BA-F462-6095248D7691}"/>
              </a:ext>
            </a:extLst>
          </p:cNvPr>
          <p:cNvSpPr>
            <a:spLocks noGrp="1"/>
          </p:cNvSpPr>
          <p:nvPr>
            <p:ph idx="1"/>
          </p:nvPr>
        </p:nvSpPr>
        <p:spPr>
          <a:xfrm>
            <a:off x="6090574" y="2421682"/>
            <a:ext cx="5252616" cy="3957853"/>
          </a:xfrm>
        </p:spPr>
        <p:txBody>
          <a:bodyPr anchor="ctr">
            <a:normAutofit/>
          </a:bodyPr>
          <a:lstStyle/>
          <a:p>
            <a:pPr marL="0" indent="0">
              <a:buNone/>
            </a:pPr>
            <a:r>
              <a:rPr lang="en-US" sz="2400" i="1" dirty="0">
                <a:solidFill>
                  <a:schemeClr val="tx2"/>
                </a:solidFill>
              </a:rPr>
              <a:t>Key Terms</a:t>
            </a:r>
            <a:endParaRPr lang="en-US" sz="2400" dirty="0">
              <a:solidFill>
                <a:schemeClr val="tx2"/>
              </a:solidFill>
            </a:endParaRPr>
          </a:p>
          <a:p>
            <a:pPr marL="0" indent="0">
              <a:buNone/>
            </a:pPr>
            <a:r>
              <a:rPr lang="en-US" sz="1600" i="1" dirty="0">
                <a:solidFill>
                  <a:schemeClr val="tx2"/>
                </a:solidFill>
              </a:rPr>
              <a:t>(7) “Median income” means, after adjustments for family size, the lesser of the state median income or the area median income for the area in which the municipality containing the affordable housing development is located, as determined by the United States Department of Housing and Urban Development.</a:t>
            </a:r>
          </a:p>
          <a:p>
            <a:pPr marL="0" indent="0">
              <a:buNone/>
            </a:pPr>
            <a:endParaRPr lang="en-US" sz="1600" i="1" dirty="0">
              <a:solidFill>
                <a:schemeClr val="tx2"/>
              </a:solidFill>
            </a:endParaRPr>
          </a:p>
          <a:p>
            <a:pPr marL="0" indent="0">
              <a:buNone/>
            </a:pPr>
            <a:r>
              <a:rPr lang="en-US" sz="1600" i="1" dirty="0">
                <a:solidFill>
                  <a:schemeClr val="tx2"/>
                </a:solidFill>
              </a:rPr>
              <a:t>2023 Area Median Income for Woodstock: $101,496</a:t>
            </a:r>
          </a:p>
          <a:p>
            <a:pPr marL="0" indent="0">
              <a:buNone/>
            </a:pPr>
            <a:r>
              <a:rPr lang="en-US" sz="1600" i="1" dirty="0">
                <a:solidFill>
                  <a:schemeClr val="tx2"/>
                </a:solidFill>
              </a:rPr>
              <a:t>2023 State Median Income: $119,500 </a:t>
            </a:r>
          </a:p>
          <a:p>
            <a:pPr marL="0" indent="0">
              <a:buNone/>
            </a:pPr>
            <a:r>
              <a:rPr lang="en-US" sz="1600" i="1" dirty="0">
                <a:solidFill>
                  <a:schemeClr val="tx2"/>
                </a:solidFill>
              </a:rPr>
              <a:t>$101,496 x 0.80 = $81,197</a:t>
            </a:r>
          </a:p>
          <a:p>
            <a:pPr marL="0" indent="0">
              <a:buNone/>
            </a:pPr>
            <a:r>
              <a:rPr lang="en-US" sz="1600" i="1" dirty="0">
                <a:solidFill>
                  <a:schemeClr val="tx2"/>
                </a:solidFill>
              </a:rPr>
              <a:t>$101,496 x 0.60 = $60,898</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835495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678039-145E-7840-1395-2A93283198FE}"/>
              </a:ext>
            </a:extLst>
          </p:cNvPr>
          <p:cNvSpPr>
            <a:spLocks noGrp="1"/>
          </p:cNvSpPr>
          <p:nvPr>
            <p:ph type="title"/>
          </p:nvPr>
        </p:nvSpPr>
        <p:spPr>
          <a:xfrm>
            <a:off x="838200" y="1336390"/>
            <a:ext cx="6155988" cy="1182927"/>
          </a:xfrm>
        </p:spPr>
        <p:txBody>
          <a:bodyPr anchor="b">
            <a:normAutofit/>
          </a:bodyPr>
          <a:lstStyle/>
          <a:p>
            <a:r>
              <a:rPr lang="en-US" sz="2700"/>
              <a:t>THE AFFORDABLE HOUSING APPEALS ACT</a:t>
            </a:r>
            <a:br>
              <a:rPr lang="en-US" sz="2700"/>
            </a:br>
            <a:r>
              <a:rPr lang="en-US" sz="2700"/>
              <a:t>C.G.S. § 8-30g</a:t>
            </a:r>
          </a:p>
        </p:txBody>
      </p:sp>
      <p:cxnSp>
        <p:nvCxnSpPr>
          <p:cNvPr id="24" name="Straight Connector 23">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6E6832-D675-24BA-F462-6095248D7691}"/>
              </a:ext>
            </a:extLst>
          </p:cNvPr>
          <p:cNvSpPr>
            <a:spLocks noGrp="1"/>
          </p:cNvSpPr>
          <p:nvPr>
            <p:ph idx="1"/>
          </p:nvPr>
        </p:nvSpPr>
        <p:spPr>
          <a:xfrm>
            <a:off x="803776" y="2829330"/>
            <a:ext cx="6190412" cy="3344459"/>
          </a:xfrm>
        </p:spPr>
        <p:txBody>
          <a:bodyPr anchor="t">
            <a:normAutofit/>
          </a:bodyPr>
          <a:lstStyle/>
          <a:p>
            <a:pPr marL="0" indent="0">
              <a:buNone/>
            </a:pPr>
            <a:r>
              <a:rPr lang="en-US" sz="1800" i="1" dirty="0">
                <a:solidFill>
                  <a:schemeClr val="tx1">
                    <a:alpha val="80000"/>
                  </a:schemeClr>
                </a:solidFill>
              </a:rPr>
              <a:t>The Plan Requirement</a:t>
            </a:r>
          </a:p>
          <a:p>
            <a:pPr marL="0" indent="0">
              <a:buNone/>
            </a:pPr>
            <a:r>
              <a:rPr lang="en-US" sz="1400" dirty="0">
                <a:solidFill>
                  <a:schemeClr val="tx1">
                    <a:alpha val="80000"/>
                  </a:schemeClr>
                </a:solidFill>
              </a:rPr>
              <a:t>(b) (1) Any person filing an affordable housing application with a commission shall submit, as part of the application, an affordability plan which shall include at least the following: (A) </a:t>
            </a:r>
            <a:r>
              <a:rPr lang="en-US" sz="1400" b="1" dirty="0">
                <a:solidFill>
                  <a:schemeClr val="tx1">
                    <a:alpha val="80000"/>
                  </a:schemeClr>
                </a:solidFill>
              </a:rPr>
              <a:t>Designation of the person, entity or agency that will be responsible for the duration of any affordability restrictions</a:t>
            </a:r>
            <a:r>
              <a:rPr lang="en-US" sz="1400" dirty="0">
                <a:solidFill>
                  <a:schemeClr val="tx1">
                    <a:alpha val="80000"/>
                  </a:schemeClr>
                </a:solidFill>
              </a:rPr>
              <a:t>, for the administration of the affordability plan and its compliance with the income limits and sale price or rental restrictions of this chapter; (B) an </a:t>
            </a:r>
            <a:r>
              <a:rPr lang="en-US" sz="1400" b="1" dirty="0">
                <a:solidFill>
                  <a:schemeClr val="tx1">
                    <a:alpha val="80000"/>
                  </a:schemeClr>
                </a:solidFill>
              </a:rPr>
              <a:t>affirmative fair housing marketing plan </a:t>
            </a:r>
            <a:r>
              <a:rPr lang="en-US" sz="1400" dirty="0">
                <a:solidFill>
                  <a:schemeClr val="tx1">
                    <a:alpha val="80000"/>
                  </a:schemeClr>
                </a:solidFill>
              </a:rPr>
              <a:t>governing the sale or rental of all dwelling units; (C) a </a:t>
            </a:r>
            <a:r>
              <a:rPr lang="en-US" sz="1400" b="1" dirty="0">
                <a:solidFill>
                  <a:schemeClr val="tx1">
                    <a:alpha val="80000"/>
                  </a:schemeClr>
                </a:solidFill>
              </a:rPr>
              <a:t>sample calculation of the maximum sales prices or rents </a:t>
            </a:r>
            <a:r>
              <a:rPr lang="en-US" sz="1400" dirty="0">
                <a:solidFill>
                  <a:schemeClr val="tx1">
                    <a:alpha val="80000"/>
                  </a:schemeClr>
                </a:solidFill>
              </a:rPr>
              <a:t>of the intended affordable dwelling units; (D) a description of the projected </a:t>
            </a:r>
            <a:r>
              <a:rPr lang="en-US" sz="1400" b="1" dirty="0">
                <a:solidFill>
                  <a:schemeClr val="tx1">
                    <a:alpha val="80000"/>
                  </a:schemeClr>
                </a:solidFill>
              </a:rPr>
              <a:t>sequence</a:t>
            </a:r>
            <a:r>
              <a:rPr lang="en-US" sz="1400" dirty="0">
                <a:solidFill>
                  <a:schemeClr val="tx1">
                    <a:alpha val="80000"/>
                  </a:schemeClr>
                </a:solidFill>
              </a:rPr>
              <a:t> in which, within a set-aside development, the affordable dwelling units will be built and offered for occupancy and the general location of such units within the proposed development; and (E) </a:t>
            </a:r>
            <a:r>
              <a:rPr lang="en-US" sz="1400" b="1" dirty="0">
                <a:solidFill>
                  <a:schemeClr val="tx1">
                    <a:alpha val="80000"/>
                  </a:schemeClr>
                </a:solidFill>
              </a:rPr>
              <a:t>draft zoning regulations, conditions of approvals, deeds, restrictive covenants or lease provisions </a:t>
            </a:r>
            <a:r>
              <a:rPr lang="en-US" sz="1400" dirty="0">
                <a:solidFill>
                  <a:schemeClr val="tx1">
                    <a:alpha val="80000"/>
                  </a:schemeClr>
                </a:solidFill>
              </a:rPr>
              <a:t>that will govern the affordable dwelling units.</a:t>
            </a:r>
          </a:p>
        </p:txBody>
      </p:sp>
      <p:pic>
        <p:nvPicPr>
          <p:cNvPr id="7" name="Graphic 6" descr="House">
            <a:extLst>
              <a:ext uri="{FF2B5EF4-FFF2-40B4-BE49-F238E27FC236}">
                <a16:creationId xmlns:a16="http://schemas.microsoft.com/office/drawing/2014/main" id="{8235A50D-1F9B-693A-FBCF-27C17DDD7A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653" y="1980885"/>
            <a:ext cx="3548404" cy="3548404"/>
          </a:xfrm>
          <a:prstGeom prst="rect">
            <a:avLst/>
          </a:prstGeom>
        </p:spPr>
      </p:pic>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2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39555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678039-145E-7840-1395-2A93283198FE}"/>
              </a:ext>
            </a:extLst>
          </p:cNvPr>
          <p:cNvSpPr>
            <a:spLocks noGrp="1"/>
          </p:cNvSpPr>
          <p:nvPr>
            <p:ph type="title"/>
          </p:nvPr>
        </p:nvSpPr>
        <p:spPr>
          <a:xfrm>
            <a:off x="6412091" y="501651"/>
            <a:ext cx="4395340" cy="1716255"/>
          </a:xfrm>
        </p:spPr>
        <p:txBody>
          <a:bodyPr anchor="b">
            <a:normAutofit/>
          </a:bodyPr>
          <a:lstStyle/>
          <a:p>
            <a:r>
              <a:rPr lang="en-US" sz="3500"/>
              <a:t>THE AFFORDABLE HOUSING APPEALS ACT</a:t>
            </a:r>
            <a:br>
              <a:rPr lang="en-US" sz="3500"/>
            </a:br>
            <a:r>
              <a:rPr lang="en-US" sz="3500"/>
              <a:t>C.G.S. § 8-30g</a:t>
            </a:r>
          </a:p>
        </p:txBody>
      </p:sp>
      <p:sp>
        <p:nvSpPr>
          <p:cNvPr id="35" name="Rectangle 34">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use">
            <a:extLst>
              <a:ext uri="{FF2B5EF4-FFF2-40B4-BE49-F238E27FC236}">
                <a16:creationId xmlns:a16="http://schemas.microsoft.com/office/drawing/2014/main" id="{8235A50D-1F9B-693A-FBCF-27C17DDD7A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79143" y="818188"/>
            <a:ext cx="5221625" cy="5221625"/>
          </a:xfrm>
          <a:prstGeom prst="rect">
            <a:avLst/>
          </a:prstGeom>
        </p:spPr>
      </p:pic>
      <p:sp>
        <p:nvSpPr>
          <p:cNvPr id="3" name="Content Placeholder 2">
            <a:extLst>
              <a:ext uri="{FF2B5EF4-FFF2-40B4-BE49-F238E27FC236}">
                <a16:creationId xmlns:a16="http://schemas.microsoft.com/office/drawing/2014/main" id="{B86E6832-D675-24BA-F462-6095248D7691}"/>
              </a:ext>
            </a:extLst>
          </p:cNvPr>
          <p:cNvSpPr>
            <a:spLocks noGrp="1"/>
          </p:cNvSpPr>
          <p:nvPr>
            <p:ph idx="1"/>
          </p:nvPr>
        </p:nvSpPr>
        <p:spPr>
          <a:xfrm>
            <a:off x="6392583" y="2645922"/>
            <a:ext cx="4434721" cy="3710427"/>
          </a:xfrm>
        </p:spPr>
        <p:txBody>
          <a:bodyPr anchor="t">
            <a:normAutofit/>
          </a:bodyPr>
          <a:lstStyle/>
          <a:p>
            <a:pPr marL="0" indent="0">
              <a:buNone/>
            </a:pPr>
            <a:r>
              <a:rPr lang="en-US" sz="2000" i="1" dirty="0">
                <a:solidFill>
                  <a:schemeClr val="tx1">
                    <a:alpha val="80000"/>
                  </a:schemeClr>
                </a:solidFill>
              </a:rPr>
              <a:t>The Appeal Provisions</a:t>
            </a:r>
          </a:p>
          <a:p>
            <a:pPr marL="0" indent="0">
              <a:buNone/>
            </a:pPr>
            <a:r>
              <a:rPr lang="en-US" sz="2000" dirty="0">
                <a:solidFill>
                  <a:schemeClr val="tx1">
                    <a:alpha val="80000"/>
                  </a:schemeClr>
                </a:solidFill>
              </a:rPr>
              <a:t>(f) Except as provided in subsections (k) and (l) of this section, any person whose affordable housing application is denied, or is approved with restrictions which have a substantial adverse impact on the viability of the affordable housing development or the degree of affordability of the affordable dwelling units in a set-aside development, may appeal such decision pursuant to the procedures of this section. . . .</a:t>
            </a:r>
          </a:p>
        </p:txBody>
      </p:sp>
      <p:cxnSp>
        <p:nvCxnSpPr>
          <p:cNvPr id="37" name="Straight Connector 3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158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8D1AA55E-40D5-461B-A5A8-4AE8AAB71B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3678039-145E-7840-1395-2A93283198FE}"/>
              </a:ext>
            </a:extLst>
          </p:cNvPr>
          <p:cNvSpPr>
            <a:spLocks noGrp="1"/>
          </p:cNvSpPr>
          <p:nvPr>
            <p:ph type="title"/>
          </p:nvPr>
        </p:nvSpPr>
        <p:spPr>
          <a:xfrm>
            <a:off x="873867" y="855396"/>
            <a:ext cx="6155988" cy="1182927"/>
          </a:xfrm>
        </p:spPr>
        <p:txBody>
          <a:bodyPr anchor="b">
            <a:normAutofit/>
          </a:bodyPr>
          <a:lstStyle/>
          <a:p>
            <a:r>
              <a:rPr lang="en-US" sz="2700" dirty="0"/>
              <a:t>THE AFFORDABLE HOUSING APPEALS ACT</a:t>
            </a:r>
            <a:br>
              <a:rPr lang="en-US" sz="2700" dirty="0"/>
            </a:br>
            <a:r>
              <a:rPr lang="en-US" sz="2700" dirty="0"/>
              <a:t>C.G.S. § 8-30g</a:t>
            </a:r>
          </a:p>
        </p:txBody>
      </p:sp>
      <p:cxnSp>
        <p:nvCxnSpPr>
          <p:cNvPr id="24" name="Straight Connector 23">
            <a:extLst>
              <a:ext uri="{FF2B5EF4-FFF2-40B4-BE49-F238E27FC236}">
                <a16:creationId xmlns:a16="http://schemas.microsoft.com/office/drawing/2014/main" id="{7EB498BD-8089-4626-91EA-4978EBEF53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806470"/>
            <a:ext cx="7903723" cy="0"/>
          </a:xfrm>
          <a:prstGeom prst="line">
            <a:avLst/>
          </a:prstGeom>
          <a:ln w="25400" cap="sq">
            <a:gradFill flip="none" rotWithShape="1">
              <a:gsLst>
                <a:gs pos="0">
                  <a:schemeClr val="accent1"/>
                </a:gs>
                <a:gs pos="100000">
                  <a:schemeClr val="accent2"/>
                </a:gs>
              </a:gsLst>
              <a:lin ang="10800000" scaled="0"/>
              <a:tileRect/>
            </a:gra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86E6832-D675-24BA-F462-6095248D7691}"/>
              </a:ext>
            </a:extLst>
          </p:cNvPr>
          <p:cNvSpPr>
            <a:spLocks noGrp="1"/>
          </p:cNvSpPr>
          <p:nvPr>
            <p:ph idx="1"/>
          </p:nvPr>
        </p:nvSpPr>
        <p:spPr>
          <a:xfrm>
            <a:off x="803776" y="2038324"/>
            <a:ext cx="6190412" cy="4235154"/>
          </a:xfrm>
        </p:spPr>
        <p:txBody>
          <a:bodyPr anchor="t">
            <a:normAutofit/>
          </a:bodyPr>
          <a:lstStyle/>
          <a:p>
            <a:pPr marL="0" indent="0">
              <a:buNone/>
            </a:pPr>
            <a:r>
              <a:rPr lang="en-US" sz="1800" i="1" dirty="0">
                <a:solidFill>
                  <a:schemeClr val="tx1">
                    <a:alpha val="80000"/>
                  </a:schemeClr>
                </a:solidFill>
              </a:rPr>
              <a:t>The Appeal Provisions</a:t>
            </a:r>
          </a:p>
          <a:p>
            <a:pPr marL="0" indent="0">
              <a:buNone/>
            </a:pPr>
            <a:r>
              <a:rPr lang="en-US" sz="1400" dirty="0">
                <a:solidFill>
                  <a:schemeClr val="tx1">
                    <a:alpha val="80000"/>
                  </a:schemeClr>
                </a:solidFill>
              </a:rPr>
              <a:t>(g) Upon an appeal taken under subsection (f) of this section, </a:t>
            </a:r>
            <a:r>
              <a:rPr lang="en-US" sz="1400" b="1" dirty="0">
                <a:solidFill>
                  <a:schemeClr val="tx1">
                    <a:alpha val="80000"/>
                  </a:schemeClr>
                </a:solidFill>
              </a:rPr>
              <a:t>the burden shall be on the commission </a:t>
            </a:r>
            <a:r>
              <a:rPr lang="en-US" sz="1400" dirty="0">
                <a:solidFill>
                  <a:schemeClr val="tx1">
                    <a:alpha val="80000"/>
                  </a:schemeClr>
                </a:solidFill>
              </a:rPr>
              <a:t>to prove, based upon the evidence in the record compiled before such commission, that the decision from which such appeal is taken and the reasons cited for such decision are </a:t>
            </a:r>
            <a:r>
              <a:rPr lang="en-US" sz="1400" b="1" dirty="0">
                <a:solidFill>
                  <a:schemeClr val="tx1">
                    <a:alpha val="80000"/>
                  </a:schemeClr>
                </a:solidFill>
              </a:rPr>
              <a:t>supported by sufficient evidence in the record</a:t>
            </a:r>
            <a:r>
              <a:rPr lang="en-US" sz="1400" dirty="0">
                <a:solidFill>
                  <a:schemeClr val="tx1">
                    <a:alpha val="80000"/>
                  </a:schemeClr>
                </a:solidFill>
              </a:rPr>
              <a:t>. The commission shall also have the burden to prove, based upon the evidence in the record compiled before such commission, that (1) (A</a:t>
            </a:r>
            <a:r>
              <a:rPr lang="en-US" sz="1400" b="1" dirty="0">
                <a:solidFill>
                  <a:schemeClr val="tx1">
                    <a:alpha val="80000"/>
                  </a:schemeClr>
                </a:solidFill>
              </a:rPr>
              <a:t>) the decision is necessary to protect substantial public interests in health, safety or other matters </a:t>
            </a:r>
            <a:r>
              <a:rPr lang="en-US" sz="1400" dirty="0">
                <a:solidFill>
                  <a:schemeClr val="tx1">
                    <a:alpha val="80000"/>
                  </a:schemeClr>
                </a:solidFill>
              </a:rPr>
              <a:t>which the commission may legally consider; (B) </a:t>
            </a:r>
            <a:r>
              <a:rPr lang="en-US" sz="1400" b="1" dirty="0">
                <a:solidFill>
                  <a:schemeClr val="tx1">
                    <a:alpha val="80000"/>
                  </a:schemeClr>
                </a:solidFill>
              </a:rPr>
              <a:t>such public interests clearly outweigh the need for affordable housing</a:t>
            </a:r>
            <a:r>
              <a:rPr lang="en-US" sz="1400" dirty="0">
                <a:solidFill>
                  <a:schemeClr val="tx1">
                    <a:alpha val="80000"/>
                  </a:schemeClr>
                </a:solidFill>
              </a:rPr>
              <a:t>; and (C) </a:t>
            </a:r>
            <a:r>
              <a:rPr lang="en-US" sz="1400" b="1" dirty="0">
                <a:solidFill>
                  <a:schemeClr val="tx1">
                    <a:alpha val="80000"/>
                  </a:schemeClr>
                </a:solidFill>
              </a:rPr>
              <a:t>such public interests cannot be protected by reasonable changes to the affordable housing development</a:t>
            </a:r>
            <a:r>
              <a:rPr lang="en-US" sz="1400" dirty="0">
                <a:solidFill>
                  <a:schemeClr val="tx1">
                    <a:alpha val="80000"/>
                  </a:schemeClr>
                </a:solidFill>
              </a:rPr>
              <a:t>, or (2) (A) the application which was the subject of the decision from which such appeal was taken would locate affordable housing in an area which is zoned for industrial use and which does not permit residential uses; and (B) the development is not assisted housing. </a:t>
            </a:r>
            <a:r>
              <a:rPr lang="en-US" sz="1400" b="1" dirty="0">
                <a:solidFill>
                  <a:schemeClr val="tx1">
                    <a:alpha val="80000"/>
                  </a:schemeClr>
                </a:solidFill>
              </a:rPr>
              <a:t>If the commission does not satisfy its burden of proof under this subsection, the court shall wholly or partly revise, modify, remand or reverse the decision </a:t>
            </a:r>
            <a:r>
              <a:rPr lang="en-US" sz="1400" dirty="0">
                <a:solidFill>
                  <a:schemeClr val="tx1">
                    <a:alpha val="80000"/>
                  </a:schemeClr>
                </a:solidFill>
              </a:rPr>
              <a:t>from which the appeal was taken in a manner consistent with the evidence in the record before it.</a:t>
            </a:r>
          </a:p>
        </p:txBody>
      </p:sp>
      <p:pic>
        <p:nvPicPr>
          <p:cNvPr id="7" name="Graphic 6" descr="House">
            <a:extLst>
              <a:ext uri="{FF2B5EF4-FFF2-40B4-BE49-F238E27FC236}">
                <a16:creationId xmlns:a16="http://schemas.microsoft.com/office/drawing/2014/main" id="{8235A50D-1F9B-693A-FBCF-27C17DDD7A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2653" y="1980885"/>
            <a:ext cx="3548404" cy="3548404"/>
          </a:xfrm>
          <a:prstGeom prst="rect">
            <a:avLst/>
          </a:prstGeom>
        </p:spPr>
      </p:pic>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4552" y="1899284"/>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accent1"/>
          </a:solidFill>
          <a:ln w="603" cap="flat">
            <a:noFill/>
            <a:prstDash val="solid"/>
            <a:miter/>
          </a:ln>
        </p:spPr>
        <p:txBody>
          <a:bodyPr rtlCol="0" anchor="ctr"/>
          <a:lstStyle/>
          <a:p>
            <a:endParaRPr lang="en-US"/>
          </a:p>
        </p:txBody>
      </p:sp>
      <p:sp>
        <p:nvSpPr>
          <p:cNvPr id="28"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6862" y="218992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1"/>
          </a:solidFill>
          <a:ln w="422" cap="flat">
            <a:noFill/>
            <a:prstDash val="solid"/>
            <a:miter/>
          </a:ln>
        </p:spPr>
        <p:txBody>
          <a:bodyPr rtlCol="0" anchor="ctr"/>
          <a:lstStyle/>
          <a:p>
            <a:endParaRPr lang="en-US"/>
          </a:p>
        </p:txBody>
      </p:sp>
    </p:spTree>
    <p:extLst>
      <p:ext uri="{BB962C8B-B14F-4D97-AF65-F5344CB8AC3E}">
        <p14:creationId xmlns:p14="http://schemas.microsoft.com/office/powerpoint/2010/main" val="1766544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E020063-2385-44AC-BD67-258E1F0B9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E014A0B-5338-4077-AFE9-A90D04D4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AEA19A-FB5F-3DBA-B2E2-15E902BC9111}"/>
              </a:ext>
            </a:extLst>
          </p:cNvPr>
          <p:cNvSpPr>
            <a:spLocks noGrp="1"/>
          </p:cNvSpPr>
          <p:nvPr>
            <p:ph type="title"/>
          </p:nvPr>
        </p:nvSpPr>
        <p:spPr>
          <a:xfrm>
            <a:off x="1179576" y="1261423"/>
            <a:ext cx="9829800" cy="1325880"/>
          </a:xfrm>
        </p:spPr>
        <p:txBody>
          <a:bodyPr anchor="b">
            <a:normAutofit/>
          </a:bodyPr>
          <a:lstStyle/>
          <a:p>
            <a:pPr algn="ctr"/>
            <a:r>
              <a:rPr lang="en-US" sz="3600" dirty="0">
                <a:solidFill>
                  <a:schemeClr val="tx2"/>
                </a:solidFill>
              </a:rPr>
              <a:t>Interests Usually Not Found to be Substantial </a:t>
            </a:r>
          </a:p>
        </p:txBody>
      </p:sp>
      <p:grpSp>
        <p:nvGrpSpPr>
          <p:cNvPr id="14" name="Group 13">
            <a:extLst>
              <a:ext uri="{FF2B5EF4-FFF2-40B4-BE49-F238E27FC236}">
                <a16:creationId xmlns:a16="http://schemas.microsoft.com/office/drawing/2014/main" id="{78127680-150F-4A90-9950-F66392578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9"/>
            <a:chOff x="-305" y="-1"/>
            <a:chExt cx="3832880" cy="2876136"/>
          </a:xfrm>
        </p:grpSpPr>
        <p:sp>
          <p:nvSpPr>
            <p:cNvPr id="15" name="Freeform: Shape 14">
              <a:extLst>
                <a:ext uri="{FF2B5EF4-FFF2-40B4-BE49-F238E27FC236}">
                  <a16:creationId xmlns:a16="http://schemas.microsoft.com/office/drawing/2014/main" id="{5088F97A-8362-4967-B664-D748B846E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0F9DEDE-4318-412A-81C5-C8C90F689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09E97DE9-7844-4707-8928-1CD88ADB72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EC58954E-44A5-4A0D-97A9-8A2BB43D6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BC9E6375-3852-3183-8318-1815A841CE89}"/>
              </a:ext>
            </a:extLst>
          </p:cNvPr>
          <p:cNvSpPr>
            <a:spLocks noGrp="1"/>
          </p:cNvSpPr>
          <p:nvPr>
            <p:ph idx="1"/>
          </p:nvPr>
        </p:nvSpPr>
        <p:spPr>
          <a:xfrm>
            <a:off x="804672" y="2827419"/>
            <a:ext cx="5126896" cy="3227626"/>
          </a:xfrm>
        </p:spPr>
        <p:txBody>
          <a:bodyPr anchor="ctr">
            <a:normAutofit/>
          </a:bodyPr>
          <a:lstStyle/>
          <a:p>
            <a:r>
              <a:rPr lang="en-US" sz="1500">
                <a:solidFill>
                  <a:schemeClr val="tx2"/>
                </a:solidFill>
              </a:rPr>
              <a:t>Preserving density limitations, including minimum lot sizes (one exception: state density recommendations for public water supply watersheds)</a:t>
            </a:r>
          </a:p>
          <a:p>
            <a:r>
              <a:rPr lang="en-US" sz="1500">
                <a:solidFill>
                  <a:schemeClr val="tx2"/>
                </a:solidFill>
              </a:rPr>
              <a:t>Traffic concerns in the absence of expert findings of actual safety hazards </a:t>
            </a:r>
          </a:p>
          <a:p>
            <a:r>
              <a:rPr lang="en-US" sz="1500">
                <a:solidFill>
                  <a:schemeClr val="tx2"/>
                </a:solidFill>
              </a:rPr>
              <a:t>Failure to comply with road standards (e.g., minimum width of pavement, sight line requirements) in the absence of expert findings of actual safety hazards </a:t>
            </a:r>
          </a:p>
          <a:p>
            <a:r>
              <a:rPr lang="en-US" sz="1500">
                <a:solidFill>
                  <a:schemeClr val="tx2"/>
                </a:solidFill>
              </a:rPr>
              <a:t>Environmental concerns in the absence of expert findings of the likelihood of significant environmental harm </a:t>
            </a:r>
          </a:p>
          <a:p>
            <a:r>
              <a:rPr lang="en-US" sz="1500">
                <a:solidFill>
                  <a:schemeClr val="tx2"/>
                </a:solidFill>
              </a:rPr>
              <a:t>Noncompliance with town ordinances</a:t>
            </a:r>
          </a:p>
          <a:p>
            <a:r>
              <a:rPr lang="en-US" sz="1500">
                <a:solidFill>
                  <a:schemeClr val="tx2"/>
                </a:solidFill>
              </a:rPr>
              <a:t>Inadequate onsite parking</a:t>
            </a:r>
          </a:p>
        </p:txBody>
      </p:sp>
      <p:grpSp>
        <p:nvGrpSpPr>
          <p:cNvPr id="20" name="Group 19">
            <a:extLst>
              <a:ext uri="{FF2B5EF4-FFF2-40B4-BE49-F238E27FC236}">
                <a16:creationId xmlns:a16="http://schemas.microsoft.com/office/drawing/2014/main" id="{466920E5-8640-4C24-A775-8647637094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5732" y="4852038"/>
            <a:ext cx="2151670" cy="1860256"/>
            <a:chOff x="-305" y="-4155"/>
            <a:chExt cx="2514948" cy="2174333"/>
          </a:xfrm>
        </p:grpSpPr>
        <p:sp>
          <p:nvSpPr>
            <p:cNvPr id="21" name="Freeform: Shape 20">
              <a:extLst>
                <a:ext uri="{FF2B5EF4-FFF2-40B4-BE49-F238E27FC236}">
                  <a16:creationId xmlns:a16="http://schemas.microsoft.com/office/drawing/2014/main" id="{2CBA3142-5A82-43CE-87A2-EB14B17A51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AEF5A1C7-9938-4A33-A5A4-2B05353B3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262A936D-E9F6-4A68-82C2-1D1CC7772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C68A9229-BBBE-4934-9700-BA72A1BB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Graphic 6" descr="Park scene">
            <a:extLst>
              <a:ext uri="{FF2B5EF4-FFF2-40B4-BE49-F238E27FC236}">
                <a16:creationId xmlns:a16="http://schemas.microsoft.com/office/drawing/2014/main" id="{B56AF697-3D11-6889-7C42-4DA4AD4748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8058" y="2837712"/>
            <a:ext cx="3217333" cy="3217333"/>
          </a:xfrm>
          <a:prstGeom prst="rect">
            <a:avLst/>
          </a:prstGeom>
        </p:spPr>
      </p:pic>
    </p:spTree>
    <p:extLst>
      <p:ext uri="{BB962C8B-B14F-4D97-AF65-F5344CB8AC3E}">
        <p14:creationId xmlns:p14="http://schemas.microsoft.com/office/powerpoint/2010/main" val="165734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ouse">
            <a:extLst>
              <a:ext uri="{FF2B5EF4-FFF2-40B4-BE49-F238E27FC236}">
                <a16:creationId xmlns:a16="http://schemas.microsoft.com/office/drawing/2014/main" id="{8235A50D-1F9B-693A-FBCF-27C17DDD7AB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4988" y="1744515"/>
            <a:ext cx="3368969" cy="3368969"/>
          </a:xfrm>
          <a:prstGeom prst="rect">
            <a:avLst/>
          </a:prstGeom>
        </p:spPr>
      </p:pic>
      <p:sp>
        <p:nvSpPr>
          <p:cNvPr id="45" name="Freeform: Shape 44">
            <a:extLst>
              <a:ext uri="{FF2B5EF4-FFF2-40B4-BE49-F238E27FC236}">
                <a16:creationId xmlns:a16="http://schemas.microsoft.com/office/drawing/2014/main" id="{15109354-9C5D-4F8C-B0E6-D1043C7BF2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9992" y="0"/>
            <a:ext cx="7562008" cy="6858000"/>
          </a:xfrm>
          <a:custGeom>
            <a:avLst/>
            <a:gdLst>
              <a:gd name="connsiteX0" fmla="*/ 7529613 w 7529613"/>
              <a:gd name="connsiteY0" fmla="*/ 0 h 6858000"/>
              <a:gd name="connsiteX1" fmla="*/ 1222331 w 7529613"/>
              <a:gd name="connsiteY1" fmla="*/ 0 h 6858000"/>
              <a:gd name="connsiteX2" fmla="*/ 1126483 w 7529613"/>
              <a:gd name="connsiteY2" fmla="*/ 148742 h 6858000"/>
              <a:gd name="connsiteX3" fmla="*/ 767554 w 7529613"/>
              <a:gd name="connsiteY3" fmla="*/ 819975 h 6858000"/>
              <a:gd name="connsiteX4" fmla="*/ 742103 w 7529613"/>
              <a:gd name="connsiteY4" fmla="*/ 854514 h 6858000"/>
              <a:gd name="connsiteX5" fmla="*/ 785881 w 7529613"/>
              <a:gd name="connsiteY5" fmla="*/ 750263 h 6858000"/>
              <a:gd name="connsiteX6" fmla="*/ 978978 w 7529613"/>
              <a:gd name="connsiteY6" fmla="*/ 331786 h 6858000"/>
              <a:gd name="connsiteX7" fmla="*/ 1155717 w 7529613"/>
              <a:gd name="connsiteY7" fmla="*/ 0 h 6858000"/>
              <a:gd name="connsiteX8" fmla="*/ 1098249 w 7529613"/>
              <a:gd name="connsiteY8" fmla="*/ 0 h 6858000"/>
              <a:gd name="connsiteX9" fmla="*/ 991458 w 7529613"/>
              <a:gd name="connsiteY9" fmla="*/ 196614 h 6858000"/>
              <a:gd name="connsiteX10" fmla="*/ 493941 w 7529613"/>
              <a:gd name="connsiteY10" fmla="*/ 1371196 h 6858000"/>
              <a:gd name="connsiteX11" fmla="*/ 46485 w 7529613"/>
              <a:gd name="connsiteY11" fmla="*/ 3331516 h 6858000"/>
              <a:gd name="connsiteX12" fmla="*/ 12252 w 7529613"/>
              <a:gd name="connsiteY12" fmla="*/ 4357388 h 6858000"/>
              <a:gd name="connsiteX13" fmla="*/ 170821 w 7529613"/>
              <a:gd name="connsiteY13" fmla="*/ 5552906 h 6858000"/>
              <a:gd name="connsiteX14" fmla="*/ 537265 w 7529613"/>
              <a:gd name="connsiteY14" fmla="*/ 6828295 h 6858000"/>
              <a:gd name="connsiteX15" fmla="*/ 549692 w 7529613"/>
              <a:gd name="connsiteY15" fmla="*/ 6858000 h 6858000"/>
              <a:gd name="connsiteX16" fmla="*/ 602234 w 7529613"/>
              <a:gd name="connsiteY16" fmla="*/ 6858000 h 6858000"/>
              <a:gd name="connsiteX17" fmla="*/ 595414 w 7529613"/>
              <a:gd name="connsiteY17" fmla="*/ 6841549 h 6858000"/>
              <a:gd name="connsiteX18" fmla="*/ 364260 w 7529613"/>
              <a:gd name="connsiteY18" fmla="*/ 6142729 h 6858000"/>
              <a:gd name="connsiteX19" fmla="*/ 213071 w 7529613"/>
              <a:gd name="connsiteY19" fmla="*/ 5513923 h 6858000"/>
              <a:gd name="connsiteX20" fmla="*/ 211290 w 7529613"/>
              <a:gd name="connsiteY20" fmla="*/ 5480401 h 6858000"/>
              <a:gd name="connsiteX21" fmla="*/ 311446 w 7529613"/>
              <a:gd name="connsiteY21" fmla="*/ 5830359 h 6858000"/>
              <a:gd name="connsiteX22" fmla="*/ 622963 w 7529613"/>
              <a:gd name="connsiteY22" fmla="*/ 6670527 h 6858000"/>
              <a:gd name="connsiteX23" fmla="*/ 710464 w 7529613"/>
              <a:gd name="connsiteY23" fmla="*/ 6858000 h 6858000"/>
              <a:gd name="connsiteX24" fmla="*/ 7529613 w 7529613"/>
              <a:gd name="connsiteY2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529613" h="6858000">
                <a:moveTo>
                  <a:pt x="7529613" y="0"/>
                </a:moveTo>
                <a:lnTo>
                  <a:pt x="1222331" y="0"/>
                </a:lnTo>
                <a:lnTo>
                  <a:pt x="1126483" y="148742"/>
                </a:lnTo>
                <a:cubicBezTo>
                  <a:pt x="995323" y="365513"/>
                  <a:pt x="876174" y="589569"/>
                  <a:pt x="767554" y="819975"/>
                </a:cubicBezTo>
                <a:cubicBezTo>
                  <a:pt x="762210" y="833492"/>
                  <a:pt x="753441" y="845393"/>
                  <a:pt x="742103" y="854514"/>
                </a:cubicBezTo>
                <a:cubicBezTo>
                  <a:pt x="756737" y="819849"/>
                  <a:pt x="770991" y="784928"/>
                  <a:pt x="785881" y="750263"/>
                </a:cubicBezTo>
                <a:cubicBezTo>
                  <a:pt x="846713" y="608712"/>
                  <a:pt x="910948" y="469145"/>
                  <a:pt x="978978" y="331786"/>
                </a:cubicBezTo>
                <a:lnTo>
                  <a:pt x="1155717" y="0"/>
                </a:lnTo>
                <a:lnTo>
                  <a:pt x="1098249" y="0"/>
                </a:lnTo>
                <a:lnTo>
                  <a:pt x="991458" y="196614"/>
                </a:lnTo>
                <a:cubicBezTo>
                  <a:pt x="797017" y="573253"/>
                  <a:pt x="633548" y="966066"/>
                  <a:pt x="493941" y="1371196"/>
                </a:cubicBezTo>
                <a:cubicBezTo>
                  <a:pt x="276630" y="2007265"/>
                  <a:pt x="126659" y="2664286"/>
                  <a:pt x="46485" y="3331516"/>
                </a:cubicBezTo>
                <a:cubicBezTo>
                  <a:pt x="4488" y="3672965"/>
                  <a:pt x="-14219" y="4013908"/>
                  <a:pt x="12252" y="4357388"/>
                </a:cubicBezTo>
                <a:cubicBezTo>
                  <a:pt x="43558" y="4758899"/>
                  <a:pt x="90773" y="5157998"/>
                  <a:pt x="170821" y="5552906"/>
                </a:cubicBezTo>
                <a:cubicBezTo>
                  <a:pt x="259109" y="5988893"/>
                  <a:pt x="378967" y="6414594"/>
                  <a:pt x="537265" y="6828295"/>
                </a:cubicBezTo>
                <a:lnTo>
                  <a:pt x="549692" y="6858000"/>
                </a:lnTo>
                <a:lnTo>
                  <a:pt x="602234" y="6858000"/>
                </a:lnTo>
                <a:lnTo>
                  <a:pt x="595414" y="6841549"/>
                </a:lnTo>
                <a:cubicBezTo>
                  <a:pt x="507884" y="6614016"/>
                  <a:pt x="431296" y="6380817"/>
                  <a:pt x="364260" y="6142729"/>
                </a:cubicBezTo>
                <a:cubicBezTo>
                  <a:pt x="305974" y="5935370"/>
                  <a:pt x="262958" y="5723695"/>
                  <a:pt x="213071" y="5513923"/>
                </a:cubicBezTo>
                <a:cubicBezTo>
                  <a:pt x="211892" y="5502788"/>
                  <a:pt x="211299" y="5491601"/>
                  <a:pt x="211290" y="5480401"/>
                </a:cubicBezTo>
                <a:cubicBezTo>
                  <a:pt x="247814" y="5607635"/>
                  <a:pt x="276958" y="5719759"/>
                  <a:pt x="311446" y="5830359"/>
                </a:cubicBezTo>
                <a:cubicBezTo>
                  <a:pt x="401357" y="6118381"/>
                  <a:pt x="505060" y="6398531"/>
                  <a:pt x="622963" y="6670527"/>
                </a:cubicBezTo>
                <a:lnTo>
                  <a:pt x="710464" y="6858000"/>
                </a:lnTo>
                <a:lnTo>
                  <a:pt x="7529613" y="6858000"/>
                </a:lnTo>
                <a:close/>
              </a:path>
            </a:pathLst>
          </a:custGeom>
          <a:solidFill>
            <a:schemeClr val="accent2"/>
          </a:solidFill>
          <a:ln w="685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03678039-145E-7840-1395-2A93283198FE}"/>
              </a:ext>
            </a:extLst>
          </p:cNvPr>
          <p:cNvSpPr>
            <a:spLocks noGrp="1"/>
          </p:cNvSpPr>
          <p:nvPr>
            <p:ph type="title"/>
          </p:nvPr>
        </p:nvSpPr>
        <p:spPr>
          <a:xfrm>
            <a:off x="5759354" y="457201"/>
            <a:ext cx="5337270" cy="1835911"/>
          </a:xfrm>
        </p:spPr>
        <p:txBody>
          <a:bodyPr anchor="b">
            <a:normAutofit/>
          </a:bodyPr>
          <a:lstStyle/>
          <a:p>
            <a:r>
              <a:rPr lang="en-US" sz="4200">
                <a:solidFill>
                  <a:srgbClr val="FFFFFF"/>
                </a:solidFill>
              </a:rPr>
              <a:t>THE AFFORDABLE HOUSING APPEALS ACT</a:t>
            </a:r>
            <a:br>
              <a:rPr lang="en-US" sz="4200">
                <a:solidFill>
                  <a:srgbClr val="FFFFFF"/>
                </a:solidFill>
              </a:rPr>
            </a:br>
            <a:r>
              <a:rPr lang="en-US" sz="4200">
                <a:solidFill>
                  <a:srgbClr val="FFFFFF"/>
                </a:solidFill>
              </a:rPr>
              <a:t>C.G.S. § 8-30g</a:t>
            </a:r>
          </a:p>
        </p:txBody>
      </p:sp>
      <p:sp>
        <p:nvSpPr>
          <p:cNvPr id="47" name="sketch line">
            <a:extLst>
              <a:ext uri="{FF2B5EF4-FFF2-40B4-BE49-F238E27FC236}">
                <a16:creationId xmlns:a16="http://schemas.microsoft.com/office/drawing/2014/main" id="{49B530FE-A87D-41A0-A920-ADC6539EA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59353" y="2560829"/>
            <a:ext cx="5029200" cy="18288"/>
          </a:xfrm>
          <a:custGeom>
            <a:avLst/>
            <a:gdLst>
              <a:gd name="connsiteX0" fmla="*/ 0 w 5029200"/>
              <a:gd name="connsiteY0" fmla="*/ 0 h 18288"/>
              <a:gd name="connsiteX1" fmla="*/ 528066 w 5029200"/>
              <a:gd name="connsiteY1" fmla="*/ 0 h 18288"/>
              <a:gd name="connsiteX2" fmla="*/ 1207008 w 5029200"/>
              <a:gd name="connsiteY2" fmla="*/ 0 h 18288"/>
              <a:gd name="connsiteX3" fmla="*/ 1785366 w 5029200"/>
              <a:gd name="connsiteY3" fmla="*/ 0 h 18288"/>
              <a:gd name="connsiteX4" fmla="*/ 2313432 w 5029200"/>
              <a:gd name="connsiteY4" fmla="*/ 0 h 18288"/>
              <a:gd name="connsiteX5" fmla="*/ 2992374 w 5029200"/>
              <a:gd name="connsiteY5" fmla="*/ 0 h 18288"/>
              <a:gd name="connsiteX6" fmla="*/ 3621024 w 5029200"/>
              <a:gd name="connsiteY6" fmla="*/ 0 h 18288"/>
              <a:gd name="connsiteX7" fmla="*/ 4249674 w 5029200"/>
              <a:gd name="connsiteY7" fmla="*/ 0 h 18288"/>
              <a:gd name="connsiteX8" fmla="*/ 5029200 w 5029200"/>
              <a:gd name="connsiteY8" fmla="*/ 0 h 18288"/>
              <a:gd name="connsiteX9" fmla="*/ 5029200 w 5029200"/>
              <a:gd name="connsiteY9" fmla="*/ 18288 h 18288"/>
              <a:gd name="connsiteX10" fmla="*/ 4501134 w 5029200"/>
              <a:gd name="connsiteY10" fmla="*/ 18288 h 18288"/>
              <a:gd name="connsiteX11" fmla="*/ 4023360 w 5029200"/>
              <a:gd name="connsiteY11" fmla="*/ 18288 h 18288"/>
              <a:gd name="connsiteX12" fmla="*/ 3344418 w 5029200"/>
              <a:gd name="connsiteY12" fmla="*/ 18288 h 18288"/>
              <a:gd name="connsiteX13" fmla="*/ 2816352 w 5029200"/>
              <a:gd name="connsiteY13" fmla="*/ 18288 h 18288"/>
              <a:gd name="connsiteX14" fmla="*/ 2137410 w 5029200"/>
              <a:gd name="connsiteY14" fmla="*/ 18288 h 18288"/>
              <a:gd name="connsiteX15" fmla="*/ 1408176 w 5029200"/>
              <a:gd name="connsiteY15" fmla="*/ 18288 h 18288"/>
              <a:gd name="connsiteX16" fmla="*/ 829818 w 5029200"/>
              <a:gd name="connsiteY16" fmla="*/ 18288 h 18288"/>
              <a:gd name="connsiteX17" fmla="*/ 0 w 5029200"/>
              <a:gd name="connsiteY17" fmla="*/ 18288 h 18288"/>
              <a:gd name="connsiteX18" fmla="*/ 0 w 5029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029200" h="18288" fill="none" extrusionOk="0">
                <a:moveTo>
                  <a:pt x="0" y="0"/>
                </a:moveTo>
                <a:cubicBezTo>
                  <a:pt x="142937" y="1696"/>
                  <a:pt x="371859" y="12840"/>
                  <a:pt x="528066" y="0"/>
                </a:cubicBezTo>
                <a:cubicBezTo>
                  <a:pt x="684273" y="-12840"/>
                  <a:pt x="928949" y="-5725"/>
                  <a:pt x="1207008" y="0"/>
                </a:cubicBezTo>
                <a:cubicBezTo>
                  <a:pt x="1485067" y="5725"/>
                  <a:pt x="1562886" y="-21331"/>
                  <a:pt x="1785366" y="0"/>
                </a:cubicBezTo>
                <a:cubicBezTo>
                  <a:pt x="2007846" y="21331"/>
                  <a:pt x="2056226" y="25221"/>
                  <a:pt x="2313432" y="0"/>
                </a:cubicBezTo>
                <a:cubicBezTo>
                  <a:pt x="2570638" y="-25221"/>
                  <a:pt x="2732455" y="16294"/>
                  <a:pt x="2992374" y="0"/>
                </a:cubicBezTo>
                <a:cubicBezTo>
                  <a:pt x="3252293" y="-16294"/>
                  <a:pt x="3319267" y="-29774"/>
                  <a:pt x="3621024" y="0"/>
                </a:cubicBezTo>
                <a:cubicBezTo>
                  <a:pt x="3922781" y="29774"/>
                  <a:pt x="3998107" y="-1004"/>
                  <a:pt x="4249674" y="0"/>
                </a:cubicBezTo>
                <a:cubicBezTo>
                  <a:pt x="4501241" y="1004"/>
                  <a:pt x="4792523" y="-4510"/>
                  <a:pt x="5029200" y="0"/>
                </a:cubicBezTo>
                <a:cubicBezTo>
                  <a:pt x="5029730" y="6954"/>
                  <a:pt x="5029934" y="12839"/>
                  <a:pt x="5029200" y="18288"/>
                </a:cubicBezTo>
                <a:cubicBezTo>
                  <a:pt x="4805432" y="23154"/>
                  <a:pt x="4715801" y="17034"/>
                  <a:pt x="4501134" y="18288"/>
                </a:cubicBezTo>
                <a:cubicBezTo>
                  <a:pt x="4286467" y="19542"/>
                  <a:pt x="4193719" y="41701"/>
                  <a:pt x="4023360" y="18288"/>
                </a:cubicBezTo>
                <a:cubicBezTo>
                  <a:pt x="3853001" y="-5125"/>
                  <a:pt x="3676466" y="16909"/>
                  <a:pt x="3344418" y="18288"/>
                </a:cubicBezTo>
                <a:cubicBezTo>
                  <a:pt x="3012370" y="19667"/>
                  <a:pt x="2945824" y="14410"/>
                  <a:pt x="2816352" y="18288"/>
                </a:cubicBezTo>
                <a:cubicBezTo>
                  <a:pt x="2686880" y="22166"/>
                  <a:pt x="2438351" y="13507"/>
                  <a:pt x="2137410" y="18288"/>
                </a:cubicBezTo>
                <a:cubicBezTo>
                  <a:pt x="1836469" y="23069"/>
                  <a:pt x="1581391" y="46111"/>
                  <a:pt x="1408176" y="18288"/>
                </a:cubicBezTo>
                <a:cubicBezTo>
                  <a:pt x="1234961" y="-9535"/>
                  <a:pt x="1040489" y="-7495"/>
                  <a:pt x="829818" y="18288"/>
                </a:cubicBezTo>
                <a:cubicBezTo>
                  <a:pt x="619147" y="44071"/>
                  <a:pt x="238626" y="37568"/>
                  <a:pt x="0" y="18288"/>
                </a:cubicBezTo>
                <a:cubicBezTo>
                  <a:pt x="-570" y="9279"/>
                  <a:pt x="132" y="5100"/>
                  <a:pt x="0" y="0"/>
                </a:cubicBezTo>
                <a:close/>
              </a:path>
              <a:path w="5029200" h="18288" stroke="0" extrusionOk="0">
                <a:moveTo>
                  <a:pt x="0" y="0"/>
                </a:moveTo>
                <a:cubicBezTo>
                  <a:pt x="165412" y="-21137"/>
                  <a:pt x="322344" y="-21985"/>
                  <a:pt x="578358" y="0"/>
                </a:cubicBezTo>
                <a:cubicBezTo>
                  <a:pt x="834372" y="21985"/>
                  <a:pt x="907099" y="-19195"/>
                  <a:pt x="1056132" y="0"/>
                </a:cubicBezTo>
                <a:cubicBezTo>
                  <a:pt x="1205165" y="19195"/>
                  <a:pt x="1612834" y="-24928"/>
                  <a:pt x="1785366" y="0"/>
                </a:cubicBezTo>
                <a:cubicBezTo>
                  <a:pt x="1957898" y="24928"/>
                  <a:pt x="2149044" y="19108"/>
                  <a:pt x="2363724" y="0"/>
                </a:cubicBezTo>
                <a:cubicBezTo>
                  <a:pt x="2578404" y="-19108"/>
                  <a:pt x="2759981" y="-21788"/>
                  <a:pt x="2942082" y="0"/>
                </a:cubicBezTo>
                <a:cubicBezTo>
                  <a:pt x="3124183" y="21788"/>
                  <a:pt x="3482217" y="8836"/>
                  <a:pt x="3671316" y="0"/>
                </a:cubicBezTo>
                <a:cubicBezTo>
                  <a:pt x="3860415" y="-8836"/>
                  <a:pt x="4058665" y="-25048"/>
                  <a:pt x="4199382" y="0"/>
                </a:cubicBezTo>
                <a:cubicBezTo>
                  <a:pt x="4340099" y="25048"/>
                  <a:pt x="4735096" y="-22088"/>
                  <a:pt x="5029200" y="0"/>
                </a:cubicBezTo>
                <a:cubicBezTo>
                  <a:pt x="5028517" y="5414"/>
                  <a:pt x="5028480" y="12510"/>
                  <a:pt x="5029200" y="18288"/>
                </a:cubicBezTo>
                <a:cubicBezTo>
                  <a:pt x="4891577" y="31493"/>
                  <a:pt x="4684146" y="-2509"/>
                  <a:pt x="4501134" y="18288"/>
                </a:cubicBezTo>
                <a:cubicBezTo>
                  <a:pt x="4318122" y="39085"/>
                  <a:pt x="4030703" y="3672"/>
                  <a:pt x="3872484" y="18288"/>
                </a:cubicBezTo>
                <a:cubicBezTo>
                  <a:pt x="3714265" y="32905"/>
                  <a:pt x="3546134" y="7501"/>
                  <a:pt x="3294126" y="18288"/>
                </a:cubicBezTo>
                <a:cubicBezTo>
                  <a:pt x="3042118" y="29075"/>
                  <a:pt x="2912116" y="11153"/>
                  <a:pt x="2564892" y="18288"/>
                </a:cubicBezTo>
                <a:cubicBezTo>
                  <a:pt x="2217668" y="25423"/>
                  <a:pt x="2095118" y="11659"/>
                  <a:pt x="1835658" y="18288"/>
                </a:cubicBezTo>
                <a:cubicBezTo>
                  <a:pt x="1576198" y="24917"/>
                  <a:pt x="1500897" y="19889"/>
                  <a:pt x="1307592" y="18288"/>
                </a:cubicBezTo>
                <a:cubicBezTo>
                  <a:pt x="1114287" y="16687"/>
                  <a:pt x="961527" y="47453"/>
                  <a:pt x="678942" y="18288"/>
                </a:cubicBezTo>
                <a:cubicBezTo>
                  <a:pt x="396357" y="-10877"/>
                  <a:pt x="271066" y="23005"/>
                  <a:pt x="0" y="18288"/>
                </a:cubicBezTo>
                <a:cubicBezTo>
                  <a:pt x="-306" y="11061"/>
                  <a:pt x="-655" y="7751"/>
                  <a:pt x="0" y="0"/>
                </a:cubicBezTo>
                <a:close/>
              </a:path>
            </a:pathLst>
          </a:custGeom>
          <a:solidFill>
            <a:srgbClr val="FFFFFF"/>
          </a:solidFill>
          <a:ln w="38100"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86E6832-D675-24BA-F462-6095248D7691}"/>
              </a:ext>
            </a:extLst>
          </p:cNvPr>
          <p:cNvSpPr>
            <a:spLocks noGrp="1"/>
          </p:cNvSpPr>
          <p:nvPr>
            <p:ph idx="1"/>
          </p:nvPr>
        </p:nvSpPr>
        <p:spPr>
          <a:xfrm>
            <a:off x="5759354" y="2798064"/>
            <a:ext cx="5461095" cy="3602735"/>
          </a:xfrm>
        </p:spPr>
        <p:txBody>
          <a:bodyPr anchor="t">
            <a:normAutofit/>
          </a:bodyPr>
          <a:lstStyle/>
          <a:p>
            <a:pPr marL="0" indent="0">
              <a:buNone/>
            </a:pPr>
            <a:r>
              <a:rPr lang="en-US" sz="1400" i="1" dirty="0">
                <a:solidFill>
                  <a:srgbClr val="FFFFFF"/>
                </a:solidFill>
              </a:rPr>
              <a:t>The Appeal Provisions</a:t>
            </a:r>
          </a:p>
          <a:p>
            <a:pPr marL="0" indent="0">
              <a:buNone/>
            </a:pPr>
            <a:r>
              <a:rPr lang="en-US" sz="1400" dirty="0">
                <a:solidFill>
                  <a:srgbClr val="FFFFFF"/>
                </a:solidFill>
              </a:rPr>
              <a:t>(h) Following a decision by a commission to reject an affordable housing application or to approve an application with restrictions which have a substantial adverse impact on the viability of the affordable housing development or the degree of affordability of the affordable dwelling units, the applicant may, within the period for filing an appeal of such decision, submit to the commission </a:t>
            </a:r>
            <a:r>
              <a:rPr lang="en-US" sz="1400" b="1" i="1" dirty="0">
                <a:solidFill>
                  <a:srgbClr val="FFFFFF"/>
                </a:solidFill>
              </a:rPr>
              <a:t>a proposed modification of its proposal responding to some or all of the objections or restrictions articulated by the commission</a:t>
            </a:r>
            <a:r>
              <a:rPr lang="en-US" sz="1400" dirty="0">
                <a:solidFill>
                  <a:srgbClr val="FFFFFF"/>
                </a:solidFill>
              </a:rPr>
              <a:t>, which shall be treated as an amendment to the original proposal. . . . The filing of such a proposed modification shall stay the period for filing an appeal from the decision of the commission on the original application. </a:t>
            </a:r>
            <a:r>
              <a:rPr lang="en-US" sz="1400" b="1" i="1" dirty="0">
                <a:solidFill>
                  <a:srgbClr val="FFFFFF"/>
                </a:solidFill>
              </a:rPr>
              <a:t>The commission shall hold a public hearing on the proposed modification if it held a public hearing on the original application and may hold a public hearing on the proposed modification if it did not hold a public hearing on the original application</a:t>
            </a:r>
            <a:r>
              <a:rPr lang="en-US" sz="1400" i="1" dirty="0">
                <a:solidFill>
                  <a:srgbClr val="FFFFFF"/>
                </a:solidFill>
              </a:rPr>
              <a:t>.</a:t>
            </a:r>
          </a:p>
        </p:txBody>
      </p:sp>
    </p:spTree>
    <p:extLst>
      <p:ext uri="{BB962C8B-B14F-4D97-AF65-F5344CB8AC3E}">
        <p14:creationId xmlns:p14="http://schemas.microsoft.com/office/powerpoint/2010/main" val="39281373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C7F42A-E998-D566-612F-4F64BA5C33E5}"/>
              </a:ext>
            </a:extLst>
          </p:cNvPr>
          <p:cNvSpPr>
            <a:spLocks noGrp="1"/>
          </p:cNvSpPr>
          <p:nvPr>
            <p:ph type="title"/>
          </p:nvPr>
        </p:nvSpPr>
        <p:spPr>
          <a:xfrm>
            <a:off x="1245072" y="1289765"/>
            <a:ext cx="3651101" cy="4270963"/>
          </a:xfrm>
        </p:spPr>
        <p:txBody>
          <a:bodyPr anchor="ctr">
            <a:normAutofit/>
          </a:bodyPr>
          <a:lstStyle/>
          <a:p>
            <a:pPr algn="ctr"/>
            <a:r>
              <a:rPr lang="en-US" sz="3900">
                <a:solidFill>
                  <a:srgbClr val="FFFFFF"/>
                </a:solidFill>
              </a:rPr>
              <a:t>FAIR SHARE REQUIREMENTS</a:t>
            </a:r>
          </a:p>
        </p:txBody>
      </p:sp>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45631BAB-D20D-DA28-948A-41C017702B68}"/>
              </a:ext>
            </a:extLst>
          </p:cNvPr>
          <p:cNvSpPr>
            <a:spLocks noGrp="1"/>
          </p:cNvSpPr>
          <p:nvPr>
            <p:ph idx="1"/>
          </p:nvPr>
        </p:nvSpPr>
        <p:spPr>
          <a:xfrm>
            <a:off x="6297233" y="518400"/>
            <a:ext cx="4771607" cy="5837949"/>
          </a:xfrm>
        </p:spPr>
        <p:txBody>
          <a:bodyPr anchor="ctr">
            <a:normAutofit/>
          </a:bodyPr>
          <a:lstStyle/>
          <a:p>
            <a:pPr marL="0" indent="0" algn="ctr">
              <a:buNone/>
            </a:pPr>
            <a:r>
              <a:rPr lang="en-US" dirty="0">
                <a:solidFill>
                  <a:schemeClr val="tx1">
                    <a:alpha val="80000"/>
                  </a:schemeClr>
                </a:solidFill>
              </a:rPr>
              <a:t>C.G.S. § 4-68ii</a:t>
            </a:r>
          </a:p>
          <a:p>
            <a:r>
              <a:rPr lang="en-US" sz="2000" dirty="0">
                <a:solidFill>
                  <a:schemeClr val="tx1">
                    <a:alpha val="80000"/>
                  </a:schemeClr>
                </a:solidFill>
              </a:rPr>
              <a:t>Not later than December 1, 2024, the Office of Policy and Management, in consultation with the Commissioners of Housing and Economic and Community Development and others “shall establish a methodology for each municipality's fair share allocation by:   </a:t>
            </a:r>
          </a:p>
          <a:p>
            <a:endParaRPr lang="en-US" sz="2000" dirty="0">
              <a:solidFill>
                <a:schemeClr val="tx1">
                  <a:alpha val="80000"/>
                </a:schemeClr>
              </a:solidFill>
            </a:endParaRPr>
          </a:p>
          <a:p>
            <a:r>
              <a:rPr lang="en-US" sz="2000" dirty="0">
                <a:solidFill>
                  <a:schemeClr val="tx1">
                    <a:alpha val="80000"/>
                  </a:schemeClr>
                </a:solidFill>
              </a:rPr>
              <a:t>(A) Determining the need for affordable housing units in each planning region; and   </a:t>
            </a:r>
          </a:p>
          <a:p>
            <a:endParaRPr lang="en-US" sz="2000" dirty="0">
              <a:solidFill>
                <a:schemeClr val="tx1">
                  <a:alpha val="80000"/>
                </a:schemeClr>
              </a:solidFill>
            </a:endParaRPr>
          </a:p>
          <a:p>
            <a:r>
              <a:rPr lang="en-US" sz="2000" dirty="0">
                <a:solidFill>
                  <a:schemeClr val="tx1">
                    <a:alpha val="80000"/>
                  </a:schemeClr>
                </a:solidFill>
              </a:rPr>
              <a:t>(B) Fairly allocating such need to the municipalities in each planning region....”</a:t>
            </a:r>
          </a:p>
        </p:txBody>
      </p:sp>
      <p:sp>
        <p:nvSpPr>
          <p:cNvPr id="3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505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BFC04D-BF2A-2ECC-894B-446BA88D11A3}"/>
              </a:ext>
            </a:extLst>
          </p:cNvPr>
          <p:cNvSpPr>
            <a:spLocks noGrp="1"/>
          </p:cNvSpPr>
          <p:nvPr>
            <p:ph type="title"/>
          </p:nvPr>
        </p:nvSpPr>
        <p:spPr>
          <a:xfrm>
            <a:off x="6094105" y="802956"/>
            <a:ext cx="4977976" cy="1222614"/>
          </a:xfrm>
        </p:spPr>
        <p:txBody>
          <a:bodyPr>
            <a:normAutofit/>
          </a:bodyPr>
          <a:lstStyle/>
          <a:p>
            <a:r>
              <a:rPr lang="en-US" sz="3600" dirty="0">
                <a:solidFill>
                  <a:schemeClr val="tx2"/>
                </a:solidFill>
              </a:rPr>
              <a:t>THE NEED FOR AFFORDABLE HOUSING</a:t>
            </a:r>
          </a:p>
        </p:txBody>
      </p:sp>
      <p:pic>
        <p:nvPicPr>
          <p:cNvPr id="22" name="Graphic 21" descr="Suburban scene">
            <a:extLst>
              <a:ext uri="{FF2B5EF4-FFF2-40B4-BE49-F238E27FC236}">
                <a16:creationId xmlns:a16="http://schemas.microsoft.com/office/drawing/2014/main" id="{7EF34B93-0F8B-46AE-72FF-FFC4D5B52A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06B72449-3E99-9D0F-76C1-1C6C320A569A}"/>
              </a:ext>
            </a:extLst>
          </p:cNvPr>
          <p:cNvSpPr>
            <a:spLocks noGrp="1"/>
          </p:cNvSpPr>
          <p:nvPr>
            <p:ph idx="1"/>
          </p:nvPr>
        </p:nvSpPr>
        <p:spPr>
          <a:xfrm>
            <a:off x="6090574" y="2025570"/>
            <a:ext cx="4977578" cy="4363655"/>
          </a:xfrm>
        </p:spPr>
        <p:txBody>
          <a:bodyPr anchor="ctr">
            <a:normAutofit/>
          </a:bodyPr>
          <a:lstStyle/>
          <a:p>
            <a:pPr marL="0" indent="0">
              <a:buNone/>
            </a:pPr>
            <a:r>
              <a:rPr lang="en-US" sz="1200" dirty="0">
                <a:solidFill>
                  <a:schemeClr val="tx2"/>
                </a:solidFill>
              </a:rPr>
              <a:t>In developing the Affordable Housing Appeals Procedure List, DOH counts:</a:t>
            </a:r>
          </a:p>
          <a:p>
            <a:r>
              <a:rPr lang="en-US" sz="1200" dirty="0">
                <a:solidFill>
                  <a:schemeClr val="tx2"/>
                </a:solidFill>
              </a:rPr>
              <a:t>-Assisted housing units or housing receiving financial assistance under any governmental program for the construction or substantial rehabilitation of low and moderate income housing that was occupied or under construction by the end date of the report period for compilation of a given year’s list;</a:t>
            </a:r>
          </a:p>
          <a:p>
            <a:r>
              <a:rPr lang="en-US" sz="1200" dirty="0">
                <a:solidFill>
                  <a:schemeClr val="tx2"/>
                </a:solidFill>
              </a:rPr>
              <a:t>-Rental housing occupied by persons receiving rental assistance under C.G.S. Chapter 138a (State Rental Assistance/RAP) or Section 142f of Title 42 of the U.S. Code (Section 8);</a:t>
            </a:r>
          </a:p>
          <a:p>
            <a:r>
              <a:rPr lang="en-US" sz="1200" dirty="0">
                <a:solidFill>
                  <a:schemeClr val="tx2"/>
                </a:solidFill>
              </a:rPr>
              <a:t>-Ownership housing or housing currently financed by the Connecticut Housing</a:t>
            </a:r>
          </a:p>
          <a:p>
            <a:r>
              <a:rPr lang="en-US" sz="1200" dirty="0">
                <a:solidFill>
                  <a:schemeClr val="tx2"/>
                </a:solidFill>
              </a:rPr>
              <a:t>Finance Authority and/or the U.S. Department of Agriculture; and</a:t>
            </a:r>
          </a:p>
          <a:p>
            <a:r>
              <a:rPr lang="en-US" sz="1200" dirty="0">
                <a:solidFill>
                  <a:schemeClr val="tx2"/>
                </a:solidFill>
              </a:rPr>
              <a:t>-Deed-restricted properties or properties with deeds containing covenants or restrictions that require such dwelling unit(s) be sold or rented at or below prices that will preserve the unit(s) as affordable housing as defined in C.G.S. Section 8-39a for persons or families whose incomes are less than or equal to 80% of the area median income.</a:t>
            </a:r>
            <a:br>
              <a:rPr lang="en-US" sz="1200" dirty="0">
                <a:solidFill>
                  <a:schemeClr val="tx2"/>
                </a:solidFill>
              </a:rPr>
            </a:br>
            <a:br>
              <a:rPr lang="en-US" sz="1200" dirty="0">
                <a:solidFill>
                  <a:schemeClr val="tx2"/>
                </a:solidFill>
              </a:rPr>
            </a:br>
            <a:r>
              <a:rPr lang="en-US" sz="1200" dirty="0">
                <a:solidFill>
                  <a:schemeClr val="tx2"/>
                </a:solidFill>
              </a:rPr>
              <a:t>(Source: https://data.ct.gov/Housing-and-Development/Affordable-Housing-by-Town-2011-2022/3udy-56vi/about_data)</a:t>
            </a:r>
          </a:p>
        </p:txBody>
      </p:sp>
      <p:grpSp>
        <p:nvGrpSpPr>
          <p:cNvPr id="23" name="Group 22">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24" name="Freeform: Shape 23">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183785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813D4B-94C4-2FCF-8224-8DB0E367B14B}"/>
              </a:ext>
            </a:extLst>
          </p:cNvPr>
          <p:cNvSpPr>
            <a:spLocks noGrp="1"/>
          </p:cNvSpPr>
          <p:nvPr>
            <p:ph type="title"/>
          </p:nvPr>
        </p:nvSpPr>
        <p:spPr>
          <a:xfrm>
            <a:off x="1171074" y="1396686"/>
            <a:ext cx="3240506" cy="4064628"/>
          </a:xfrm>
        </p:spPr>
        <p:txBody>
          <a:bodyPr>
            <a:normAutofit/>
          </a:bodyPr>
          <a:lstStyle/>
          <a:p>
            <a:r>
              <a:rPr kumimoji="0" lang="en-US" b="0" i="0" u="none" strike="noStrike" kern="1200" cap="none" spc="0" normalizeH="0" baseline="0" noProof="0">
                <a:ln>
                  <a:noFill/>
                </a:ln>
                <a:solidFill>
                  <a:srgbClr val="FFFFFF"/>
                </a:solidFill>
                <a:effectLst/>
                <a:uLnTx/>
                <a:uFillTx/>
                <a:latin typeface="Calibri Light" panose="020F0302020204030204"/>
                <a:ea typeface="+mj-ea"/>
                <a:cs typeface="+mj-cs"/>
              </a:rPr>
              <a:t>Day Care and Group Homes</a:t>
            </a:r>
            <a:endParaRPr lang="en-US">
              <a:solidFill>
                <a:srgbClr val="FFFFFF"/>
              </a:solidFill>
            </a:endParaRPr>
          </a:p>
        </p:txBody>
      </p:sp>
      <p:sp>
        <p:nvSpPr>
          <p:cNvPr id="22" name="Arc 2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F9E898E-68C6-211D-685E-A8A44D30384D}"/>
              </a:ext>
            </a:extLst>
          </p:cNvPr>
          <p:cNvSpPr>
            <a:spLocks noGrp="1"/>
          </p:cNvSpPr>
          <p:nvPr>
            <p:ph idx="1"/>
          </p:nvPr>
        </p:nvSpPr>
        <p:spPr>
          <a:xfrm>
            <a:off x="5370153" y="1526033"/>
            <a:ext cx="5536397" cy="4342332"/>
          </a:xfrm>
        </p:spPr>
        <p:txBody>
          <a:bodyPr>
            <a:normAutofit/>
          </a:bodyPr>
          <a:lstStyle/>
          <a:p>
            <a:pPr marL="0" indent="0">
              <a:buNone/>
            </a:pPr>
            <a:r>
              <a:rPr lang="en-US" dirty="0"/>
              <a:t>C.G.S. § 8-3e</a:t>
            </a:r>
          </a:p>
          <a:p>
            <a:pPr marL="0" indent="0">
              <a:buNone/>
            </a:pPr>
            <a:r>
              <a:rPr lang="en-US" sz="1600" dirty="0"/>
              <a:t>(a) No zoning regulation shall treat the following in a manner different from any single family residence: </a:t>
            </a:r>
          </a:p>
          <a:p>
            <a:r>
              <a:rPr lang="en-US" sz="1600" dirty="0"/>
              <a:t>(1) Any community residence that houses six or fewer persons with intellectual disability and necessary staff persons and that is licensed under the provisions of section 17a-227, </a:t>
            </a:r>
          </a:p>
          <a:p>
            <a:r>
              <a:rPr lang="en-US" sz="1600" dirty="0"/>
              <a:t>(2) any child-care residential facility that houses six or fewer children with mental or physical disabilities and necessary staff persons and that is licensed under sections 17a-145 to 17a-151, inclusive, </a:t>
            </a:r>
          </a:p>
          <a:p>
            <a:r>
              <a:rPr lang="en-US" sz="1600" dirty="0"/>
              <a:t>(3) any community residence that houses six or fewer persons receiving mental health or addiction services and necessary staff persons paid for or provided by the Department of Mental Health and Addiction Services and that has been issued a license by the Department of Public Health under the provisions of section 19a-491, if a license is required . . . .</a:t>
            </a:r>
          </a:p>
        </p:txBody>
      </p:sp>
    </p:spTree>
    <p:extLst>
      <p:ext uri="{BB962C8B-B14F-4D97-AF65-F5344CB8AC3E}">
        <p14:creationId xmlns:p14="http://schemas.microsoft.com/office/powerpoint/2010/main" val="39802945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2F163-E520-2593-87F3-9C019024341F}"/>
              </a:ext>
            </a:extLst>
          </p:cNvPr>
          <p:cNvSpPr>
            <a:spLocks noGrp="1"/>
          </p:cNvSpPr>
          <p:nvPr>
            <p:ph type="title"/>
          </p:nvPr>
        </p:nvSpPr>
        <p:spPr>
          <a:xfrm>
            <a:off x="6094105" y="802955"/>
            <a:ext cx="4977976" cy="1454051"/>
          </a:xfrm>
        </p:spPr>
        <p:txBody>
          <a:bodyPr>
            <a:normAutofit/>
          </a:bodyPr>
          <a:lstStyle/>
          <a:p>
            <a:r>
              <a:rPr lang="en-US" sz="3600" dirty="0">
                <a:solidFill>
                  <a:schemeClr val="tx2"/>
                </a:solidFill>
              </a:rPr>
              <a:t>FEDERAL LAWS</a:t>
            </a:r>
          </a:p>
        </p:txBody>
      </p:sp>
      <p:pic>
        <p:nvPicPr>
          <p:cNvPr id="7" name="Graphic 6" descr="Suburban scene">
            <a:extLst>
              <a:ext uri="{FF2B5EF4-FFF2-40B4-BE49-F238E27FC236}">
                <a16:creationId xmlns:a16="http://schemas.microsoft.com/office/drawing/2014/main" id="{CF7DB56D-3AB5-3AA4-E001-2CE6CBCCA0B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6951" y="1793846"/>
            <a:ext cx="3620021" cy="3620021"/>
          </a:xfrm>
          <a:prstGeom prst="rect">
            <a:avLst/>
          </a:prstGeom>
        </p:spPr>
      </p:pic>
      <p:sp>
        <p:nvSpPr>
          <p:cNvPr id="3" name="Content Placeholder 2">
            <a:extLst>
              <a:ext uri="{FF2B5EF4-FFF2-40B4-BE49-F238E27FC236}">
                <a16:creationId xmlns:a16="http://schemas.microsoft.com/office/drawing/2014/main" id="{D9A61F22-4039-A2D5-75D2-9DCC4FB80297}"/>
              </a:ext>
            </a:extLst>
          </p:cNvPr>
          <p:cNvSpPr>
            <a:spLocks noGrp="1"/>
          </p:cNvSpPr>
          <p:nvPr>
            <p:ph idx="1"/>
          </p:nvPr>
        </p:nvSpPr>
        <p:spPr>
          <a:xfrm>
            <a:off x="6090574" y="2421682"/>
            <a:ext cx="4977578" cy="3639289"/>
          </a:xfrm>
        </p:spPr>
        <p:txBody>
          <a:bodyPr anchor="ctr">
            <a:normAutofit fontScale="92500"/>
          </a:bodyPr>
          <a:lstStyle/>
          <a:p>
            <a:pPr lvl="1"/>
            <a:r>
              <a:rPr lang="en-US" sz="2000" dirty="0">
                <a:solidFill>
                  <a:schemeClr val="tx2"/>
                </a:solidFill>
              </a:rPr>
              <a:t>Fair Housing Act, 42 U.S.C. § 3601, et seq.</a:t>
            </a:r>
            <a:br>
              <a:rPr lang="en-US" sz="2000" dirty="0">
                <a:solidFill>
                  <a:schemeClr val="tx2"/>
                </a:solidFill>
              </a:rPr>
            </a:br>
            <a:br>
              <a:rPr lang="en-US" sz="1700" dirty="0">
                <a:solidFill>
                  <a:schemeClr val="tx2"/>
                </a:solidFill>
              </a:rPr>
            </a:br>
            <a:r>
              <a:rPr lang="en-US" sz="1700" dirty="0">
                <a:solidFill>
                  <a:schemeClr val="tx2"/>
                </a:solidFill>
              </a:rPr>
              <a:t>Prohibits housing practices and land use regulations that improperly discriminate, or result in effective discrimination, on the basis of race, religion, gender, family status, national origin, or handicap (including past substance abuse)</a:t>
            </a:r>
          </a:p>
          <a:p>
            <a:pPr lvl="1"/>
            <a:endParaRPr lang="en-US" sz="1700" dirty="0">
              <a:solidFill>
                <a:schemeClr val="tx2"/>
              </a:solidFill>
            </a:endParaRPr>
          </a:p>
          <a:p>
            <a:pPr lvl="1"/>
            <a:r>
              <a:rPr lang="en-US" sz="2000" dirty="0">
                <a:solidFill>
                  <a:schemeClr val="tx2"/>
                </a:solidFill>
              </a:rPr>
              <a:t>Americans with Disabilities Act, 42 U.S.C. § 12131 et seq.</a:t>
            </a:r>
            <a:br>
              <a:rPr lang="en-US" sz="2000" dirty="0">
                <a:solidFill>
                  <a:schemeClr val="tx2"/>
                </a:solidFill>
              </a:rPr>
            </a:br>
            <a:br>
              <a:rPr lang="en-US" sz="1700" dirty="0">
                <a:solidFill>
                  <a:schemeClr val="tx2"/>
                </a:solidFill>
              </a:rPr>
            </a:br>
            <a:r>
              <a:rPr lang="en-US" sz="1700" dirty="0">
                <a:solidFill>
                  <a:schemeClr val="tx2"/>
                </a:solidFill>
              </a:rPr>
              <a:t>Requires government officials to provide reasonable accommodation to persons having certain physical or mental conditions</a:t>
            </a:r>
          </a:p>
        </p:txBody>
      </p:sp>
      <p:grpSp>
        <p:nvGrpSpPr>
          <p:cNvPr id="14" name="Group 13">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15" name="Freeform: Shape 14">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62295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813D4B-94C4-2FCF-8224-8DB0E367B14B}"/>
              </a:ext>
            </a:extLst>
          </p:cNvPr>
          <p:cNvSpPr>
            <a:spLocks noGrp="1"/>
          </p:cNvSpPr>
          <p:nvPr>
            <p:ph type="title"/>
          </p:nvPr>
        </p:nvSpPr>
        <p:spPr>
          <a:xfrm>
            <a:off x="1171074" y="1396686"/>
            <a:ext cx="3240506" cy="4064628"/>
          </a:xfrm>
        </p:spPr>
        <p:txBody>
          <a:bodyPr>
            <a:normAutofit/>
          </a:bodyPr>
          <a:lstStyle/>
          <a:p>
            <a:r>
              <a:rPr kumimoji="0" lang="en-US" b="0" i="0" u="none" strike="noStrike" kern="1200" cap="none" spc="0" normalizeH="0" baseline="0" noProof="0">
                <a:ln>
                  <a:noFill/>
                </a:ln>
                <a:solidFill>
                  <a:srgbClr val="FFFFFF"/>
                </a:solidFill>
                <a:effectLst/>
                <a:uLnTx/>
                <a:uFillTx/>
                <a:latin typeface="Calibri Light" panose="020F0302020204030204"/>
                <a:ea typeface="+mj-ea"/>
                <a:cs typeface="+mj-cs"/>
              </a:rPr>
              <a:t>Day Care and Group Homes</a:t>
            </a:r>
            <a:endParaRPr lang="en-US">
              <a:solidFill>
                <a:srgbClr val="FFFFFF"/>
              </a:solidFill>
            </a:endParaRPr>
          </a:p>
        </p:txBody>
      </p:sp>
      <p:sp>
        <p:nvSpPr>
          <p:cNvPr id="22" name="Arc 2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4" name="Oval 2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9F9E898E-68C6-211D-685E-A8A44D30384D}"/>
              </a:ext>
            </a:extLst>
          </p:cNvPr>
          <p:cNvSpPr>
            <a:spLocks noGrp="1"/>
          </p:cNvSpPr>
          <p:nvPr>
            <p:ph idx="1"/>
          </p:nvPr>
        </p:nvSpPr>
        <p:spPr>
          <a:xfrm>
            <a:off x="5370153" y="1526033"/>
            <a:ext cx="5536397" cy="4342332"/>
          </a:xfrm>
        </p:spPr>
        <p:txBody>
          <a:bodyPr>
            <a:normAutofit/>
          </a:bodyPr>
          <a:lstStyle/>
          <a:p>
            <a:pPr marL="0" indent="0">
              <a:buNone/>
            </a:pPr>
            <a:r>
              <a:rPr lang="en-US" dirty="0"/>
              <a:t>C.G.S. § 8-3f</a:t>
            </a:r>
          </a:p>
          <a:p>
            <a:pPr marL="0" indent="0">
              <a:buNone/>
            </a:pPr>
            <a:r>
              <a:rPr lang="en-US" sz="1600" dirty="0"/>
              <a:t>No community residence or child-care residential facility established pursuant to section 8-3e shall be established within one thousand feet of any other such community residence or child-care residential facility without the approval of the body exercising zoning powers within the municipality in which such residence is proposed to be established.</a:t>
            </a:r>
          </a:p>
          <a:p>
            <a:pPr marL="0" indent="0">
              <a:buNone/>
            </a:pPr>
            <a:endParaRPr lang="en-US" sz="1600"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C.G.S. § 8-3g</a:t>
            </a:r>
          </a:p>
          <a:p>
            <a:pPr marL="0" indent="0">
              <a:buNone/>
            </a:pPr>
            <a:endParaRPr lang="en-US" sz="1600" dirty="0"/>
          </a:p>
          <a:p>
            <a:pPr marL="0" indent="0">
              <a:buNone/>
            </a:pPr>
            <a:r>
              <a:rPr lang="en-US" sz="1600" dirty="0"/>
              <a:t>(a) No zoning regulation adopted pursuant to this chapter or any special act shall prohibit any community residence in any area which is zoned to allow structures containing two or more dwelling units.</a:t>
            </a:r>
          </a:p>
        </p:txBody>
      </p:sp>
    </p:spTree>
    <p:extLst>
      <p:ext uri="{BB962C8B-B14F-4D97-AF65-F5344CB8AC3E}">
        <p14:creationId xmlns:p14="http://schemas.microsoft.com/office/powerpoint/2010/main" val="3873665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1E020063-2385-44AC-BD67-258E1F0B9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7E014A0B-5338-4077-AFE9-A90D04D449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BFC04D-BF2A-2ECC-894B-446BA88D11A3}"/>
              </a:ext>
            </a:extLst>
          </p:cNvPr>
          <p:cNvSpPr>
            <a:spLocks noGrp="1"/>
          </p:cNvSpPr>
          <p:nvPr>
            <p:ph type="title"/>
          </p:nvPr>
        </p:nvSpPr>
        <p:spPr>
          <a:xfrm>
            <a:off x="1179576" y="1261423"/>
            <a:ext cx="9829800" cy="1325880"/>
          </a:xfrm>
        </p:spPr>
        <p:txBody>
          <a:bodyPr anchor="b">
            <a:normAutofit/>
          </a:bodyPr>
          <a:lstStyle/>
          <a:p>
            <a:pPr algn="ctr"/>
            <a:r>
              <a:rPr lang="en-US" sz="3600" dirty="0">
                <a:solidFill>
                  <a:schemeClr val="tx2"/>
                </a:solidFill>
              </a:rPr>
              <a:t>THE NEED FOR AFFORDABLE HOUSING</a:t>
            </a:r>
          </a:p>
        </p:txBody>
      </p:sp>
      <p:grpSp>
        <p:nvGrpSpPr>
          <p:cNvPr id="48" name="Group 47">
            <a:extLst>
              <a:ext uri="{FF2B5EF4-FFF2-40B4-BE49-F238E27FC236}">
                <a16:creationId xmlns:a16="http://schemas.microsoft.com/office/drawing/2014/main" id="{78127680-150F-4A90-9950-F663925781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
            <a:ext cx="3362070" cy="2522849"/>
            <a:chOff x="-305" y="-1"/>
            <a:chExt cx="3832880" cy="2876136"/>
          </a:xfrm>
        </p:grpSpPr>
        <p:sp>
          <p:nvSpPr>
            <p:cNvPr id="49" name="Freeform: Shape 48">
              <a:extLst>
                <a:ext uri="{FF2B5EF4-FFF2-40B4-BE49-F238E27FC236}">
                  <a16:creationId xmlns:a16="http://schemas.microsoft.com/office/drawing/2014/main" id="{5088F97A-8362-4967-B664-D748B846EC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0F9DEDE-4318-412A-81C5-C8C90F689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Freeform: Shape 50">
              <a:extLst>
                <a:ext uri="{FF2B5EF4-FFF2-40B4-BE49-F238E27FC236}">
                  <a16:creationId xmlns:a16="http://schemas.microsoft.com/office/drawing/2014/main" id="{09E97DE9-7844-4707-8928-1CD88ADB72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EC58954E-44A5-4A0D-97A9-8A2BB43D6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06B72449-3E99-9D0F-76C1-1C6C320A569A}"/>
              </a:ext>
            </a:extLst>
          </p:cNvPr>
          <p:cNvSpPr>
            <a:spLocks noGrp="1"/>
          </p:cNvSpPr>
          <p:nvPr>
            <p:ph idx="1"/>
          </p:nvPr>
        </p:nvSpPr>
        <p:spPr>
          <a:xfrm>
            <a:off x="804672" y="2827419"/>
            <a:ext cx="5126896" cy="3227626"/>
          </a:xfrm>
        </p:spPr>
        <p:txBody>
          <a:bodyPr anchor="ctr">
            <a:normAutofit/>
          </a:bodyPr>
          <a:lstStyle/>
          <a:p>
            <a:pPr marL="0" indent="0">
              <a:buNone/>
            </a:pPr>
            <a:r>
              <a:rPr lang="en-US" sz="1800" b="1" dirty="0">
                <a:solidFill>
                  <a:schemeClr val="tx2"/>
                </a:solidFill>
              </a:rPr>
              <a:t>As of the 2010 census, Woodstock had 3,582 housing units, of which 56 qualified as affordable under state guidelines</a:t>
            </a:r>
          </a:p>
          <a:p>
            <a:pPr marL="0" indent="0">
              <a:buNone/>
            </a:pPr>
            <a:br>
              <a:rPr lang="en-US" sz="1800" b="1" dirty="0">
                <a:solidFill>
                  <a:schemeClr val="tx2"/>
                </a:solidFill>
              </a:rPr>
            </a:br>
            <a:r>
              <a:rPr lang="en-US" sz="1800" b="1" dirty="0">
                <a:solidFill>
                  <a:schemeClr val="tx2"/>
                </a:solidFill>
              </a:rPr>
              <a:t>(Source: https://data.ct.gov/Housing-and-Development/Affordable-Housing-by-Town-2011-2022/3udy-56vi/data_preview)</a:t>
            </a:r>
          </a:p>
        </p:txBody>
      </p:sp>
      <p:grpSp>
        <p:nvGrpSpPr>
          <p:cNvPr id="54" name="Group 53">
            <a:extLst>
              <a:ext uri="{FF2B5EF4-FFF2-40B4-BE49-F238E27FC236}">
                <a16:creationId xmlns:a16="http://schemas.microsoft.com/office/drawing/2014/main" id="{466920E5-8640-4C24-A775-8647637094A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10185732" y="4852038"/>
            <a:ext cx="2151670" cy="1860256"/>
            <a:chOff x="-305" y="-4155"/>
            <a:chExt cx="2514948" cy="2174333"/>
          </a:xfrm>
        </p:grpSpPr>
        <p:sp>
          <p:nvSpPr>
            <p:cNvPr id="55" name="Freeform: Shape 54">
              <a:extLst>
                <a:ext uri="{FF2B5EF4-FFF2-40B4-BE49-F238E27FC236}">
                  <a16:creationId xmlns:a16="http://schemas.microsoft.com/office/drawing/2014/main" id="{2CBA3142-5A82-43CE-87A2-EB14B17A51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AEF5A1C7-9938-4A33-A5A4-2B05353B31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262A936D-E9F6-4A68-82C2-1D1CC77722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58" name="Freeform: Shape 57">
              <a:extLst>
                <a:ext uri="{FF2B5EF4-FFF2-40B4-BE49-F238E27FC236}">
                  <a16:creationId xmlns:a16="http://schemas.microsoft.com/office/drawing/2014/main" id="{C68A9229-BBBE-4934-9700-BA72A1BB0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2" name="Graphic 21" descr="Suburban scene">
            <a:extLst>
              <a:ext uri="{FF2B5EF4-FFF2-40B4-BE49-F238E27FC236}">
                <a16:creationId xmlns:a16="http://schemas.microsoft.com/office/drawing/2014/main" id="{7EF34B93-0F8B-46AE-72FF-FFC4D5B52AA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98058" y="2837712"/>
            <a:ext cx="3217333" cy="3217333"/>
          </a:xfrm>
          <a:prstGeom prst="rect">
            <a:avLst/>
          </a:prstGeom>
        </p:spPr>
      </p:pic>
    </p:spTree>
    <p:extLst>
      <p:ext uri="{BB962C8B-B14F-4D97-AF65-F5344CB8AC3E}">
        <p14:creationId xmlns:p14="http://schemas.microsoft.com/office/powerpoint/2010/main" val="2914768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ABA44FF-4F17-1ACC-7038-C76EEB8DEC95}"/>
              </a:ext>
            </a:extLst>
          </p:cNvPr>
          <p:cNvSpPr>
            <a:spLocks noGrp="1"/>
          </p:cNvSpPr>
          <p:nvPr>
            <p:ph type="title"/>
          </p:nvPr>
        </p:nvSpPr>
        <p:spPr>
          <a:xfrm>
            <a:off x="1188069" y="381935"/>
            <a:ext cx="4008583" cy="5974414"/>
          </a:xfrm>
        </p:spPr>
        <p:txBody>
          <a:bodyPr anchor="ctr">
            <a:normAutofit/>
          </a:bodyPr>
          <a:lstStyle/>
          <a:p>
            <a:r>
              <a:rPr lang="en-US" sz="7400" dirty="0">
                <a:solidFill>
                  <a:srgbClr val="FFFFFF"/>
                </a:solidFill>
              </a:rPr>
              <a:t>KEY STATUTES</a:t>
            </a:r>
            <a:br>
              <a:rPr lang="en-US" sz="7400" dirty="0">
                <a:solidFill>
                  <a:srgbClr val="FFFFFF"/>
                </a:solidFill>
              </a:rPr>
            </a:br>
            <a:r>
              <a:rPr lang="en-US" sz="3100" dirty="0">
                <a:solidFill>
                  <a:srgbClr val="FFFFFF"/>
                </a:solidFill>
              </a:rPr>
              <a:t>DEALING WITH</a:t>
            </a:r>
            <a:br>
              <a:rPr lang="en-US" sz="3100" dirty="0">
                <a:solidFill>
                  <a:srgbClr val="FFFFFF"/>
                </a:solidFill>
              </a:rPr>
            </a:br>
            <a:r>
              <a:rPr lang="en-US" sz="3100" dirty="0">
                <a:solidFill>
                  <a:srgbClr val="FFFFFF"/>
                </a:solidFill>
              </a:rPr>
              <a:t>REGULATIONS</a:t>
            </a: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B3BF8C75-6575-82EC-27BF-722A8F19B8DF}"/>
              </a:ext>
            </a:extLst>
          </p:cNvPr>
          <p:cNvSpPr>
            <a:spLocks noGrp="1"/>
          </p:cNvSpPr>
          <p:nvPr>
            <p:ph idx="1"/>
          </p:nvPr>
        </p:nvSpPr>
        <p:spPr>
          <a:xfrm>
            <a:off x="6297233" y="518400"/>
            <a:ext cx="4771607" cy="5837949"/>
          </a:xfrm>
        </p:spPr>
        <p:txBody>
          <a:bodyPr anchor="ctr">
            <a:normAutofit/>
          </a:bodyPr>
          <a:lstStyle/>
          <a:p>
            <a:pPr marL="0" indent="0" algn="ctr">
              <a:buNone/>
            </a:pPr>
            <a:r>
              <a:rPr lang="en-US" sz="2400" i="1" dirty="0">
                <a:solidFill>
                  <a:schemeClr val="tx1">
                    <a:alpha val="80000"/>
                  </a:schemeClr>
                </a:solidFill>
              </a:rPr>
              <a:t>C.G.S. § 8-2</a:t>
            </a:r>
            <a:br>
              <a:rPr lang="en-US" sz="1100" dirty="0">
                <a:solidFill>
                  <a:schemeClr val="tx1">
                    <a:alpha val="80000"/>
                  </a:schemeClr>
                </a:solidFill>
              </a:rPr>
            </a:br>
            <a:r>
              <a:rPr lang="en-US" sz="1100" dirty="0">
                <a:solidFill>
                  <a:schemeClr val="tx1">
                    <a:alpha val="80000"/>
                  </a:schemeClr>
                </a:solidFill>
              </a:rPr>
              <a:t>. . . .</a:t>
            </a:r>
          </a:p>
          <a:p>
            <a:r>
              <a:rPr lang="en-US" sz="1600" dirty="0">
                <a:solidFill>
                  <a:schemeClr val="tx1">
                    <a:alpha val="80000"/>
                  </a:schemeClr>
                </a:solidFill>
              </a:rPr>
              <a:t>(b) Zoning regulations  . . .  shall:</a:t>
            </a:r>
            <a:br>
              <a:rPr lang="en-US" sz="1600" dirty="0">
                <a:solidFill>
                  <a:schemeClr val="tx1">
                    <a:alpha val="80000"/>
                  </a:schemeClr>
                </a:solidFill>
              </a:rPr>
            </a:br>
            <a:br>
              <a:rPr lang="en-US" sz="1600" dirty="0">
                <a:solidFill>
                  <a:schemeClr val="tx1">
                    <a:alpha val="80000"/>
                  </a:schemeClr>
                </a:solidFill>
              </a:rPr>
            </a:br>
            <a:r>
              <a:rPr lang="en-US" sz="1600" dirty="0">
                <a:solidFill>
                  <a:schemeClr val="tx1">
                    <a:alpha val="80000"/>
                  </a:schemeClr>
                </a:solidFill>
              </a:rPr>
              <a:t>. . . .</a:t>
            </a:r>
          </a:p>
          <a:p>
            <a:r>
              <a:rPr lang="en-US" sz="1600" dirty="0">
                <a:solidFill>
                  <a:schemeClr val="tx1">
                    <a:alpha val="80000"/>
                  </a:schemeClr>
                </a:solidFill>
              </a:rPr>
              <a:t>(2) Be designed to . . . (H) address significant disparities in housing needs and access to educational, occupational and other opportunities; (I) promote efficient review of proposals and applications; and (J) affirmatively further the purposes of the federal Fair Housing Act, 42 USC 3601 et seq., as amended from time to time;</a:t>
            </a:r>
            <a:br>
              <a:rPr lang="en-US" sz="1600" dirty="0">
                <a:solidFill>
                  <a:schemeClr val="tx1">
                    <a:alpha val="80000"/>
                  </a:schemeClr>
                </a:solidFill>
              </a:rPr>
            </a:br>
            <a:endParaRPr lang="en-US" sz="1600" dirty="0">
              <a:solidFill>
                <a:schemeClr val="tx1">
                  <a:alpha val="80000"/>
                </a:schemeClr>
              </a:solidFill>
            </a:endParaRPr>
          </a:p>
          <a:p>
            <a:r>
              <a:rPr lang="en-US" sz="1600" dirty="0">
                <a:solidFill>
                  <a:schemeClr val="tx1">
                    <a:alpha val="80000"/>
                  </a:schemeClr>
                </a:solidFill>
              </a:rPr>
              <a:t>(3) Be drafted with reasonable consideration as to the physical site characteristics of the district and its peculiar suitability for particular uses and with a view to encouraging the most appropriate use of land throughout a municipality;</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37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BA44FF-4F17-1ACC-7038-C76EEB8DEC95}"/>
              </a:ext>
            </a:extLst>
          </p:cNvPr>
          <p:cNvSpPr>
            <a:spLocks noGrp="1"/>
          </p:cNvSpPr>
          <p:nvPr>
            <p:ph type="title"/>
          </p:nvPr>
        </p:nvSpPr>
        <p:spPr>
          <a:xfrm>
            <a:off x="1245072" y="1289765"/>
            <a:ext cx="3651101" cy="4270963"/>
          </a:xfrm>
        </p:spPr>
        <p:txBody>
          <a:bodyPr anchor="ctr">
            <a:normAutofit/>
          </a:bodyPr>
          <a:lstStyle/>
          <a:p>
            <a:pPr algn="ctr"/>
            <a:r>
              <a:rPr lang="en-US" sz="4800" dirty="0">
                <a:solidFill>
                  <a:srgbClr val="FFFFFF"/>
                </a:solidFill>
              </a:rPr>
              <a:t>KEY STATUTES</a:t>
            </a:r>
            <a:br>
              <a:rPr lang="en-US" sz="4800" dirty="0">
                <a:solidFill>
                  <a:srgbClr val="FFFFFF"/>
                </a:solidFill>
              </a:rPr>
            </a:br>
            <a:r>
              <a:rPr kumimoji="0" lang="en-US" sz="4800" b="0" i="0" u="none" strike="noStrike" kern="1200" cap="none" spc="0" normalizeH="0" baseline="0" noProof="0" dirty="0">
                <a:ln>
                  <a:noFill/>
                </a:ln>
                <a:solidFill>
                  <a:srgbClr val="FFFFFF"/>
                </a:solidFill>
                <a:effectLst/>
                <a:uLnTx/>
                <a:uFillTx/>
                <a:latin typeface="Calibri Light" panose="020F0302020204030204"/>
                <a:ea typeface="+mj-ea"/>
                <a:cs typeface="+mj-cs"/>
              </a:rPr>
              <a:t>DEALING WITH</a:t>
            </a:r>
            <a:br>
              <a:rPr kumimoji="0" lang="en-US" sz="4800" b="0" i="0" u="none" strike="noStrike" kern="1200" cap="none" spc="0" normalizeH="0" baseline="0" noProof="0" dirty="0">
                <a:ln>
                  <a:noFill/>
                </a:ln>
                <a:solidFill>
                  <a:srgbClr val="FFFFFF"/>
                </a:solidFill>
                <a:effectLst/>
                <a:uLnTx/>
                <a:uFillTx/>
                <a:latin typeface="Calibri Light" panose="020F0302020204030204"/>
                <a:ea typeface="+mj-ea"/>
                <a:cs typeface="+mj-cs"/>
              </a:rPr>
            </a:br>
            <a:r>
              <a:rPr kumimoji="0" lang="en-US" sz="4800" b="0" i="0" u="none" strike="noStrike" kern="1200" cap="none" spc="0" normalizeH="0" baseline="0" noProof="0" dirty="0">
                <a:ln>
                  <a:noFill/>
                </a:ln>
                <a:solidFill>
                  <a:srgbClr val="FFFFFF"/>
                </a:solidFill>
                <a:effectLst/>
                <a:uLnTx/>
                <a:uFillTx/>
                <a:latin typeface="Calibri Light" panose="020F0302020204030204"/>
                <a:ea typeface="+mj-ea"/>
                <a:cs typeface="+mj-cs"/>
              </a:rPr>
              <a:t>REGULATIONS</a:t>
            </a:r>
            <a:endParaRPr lang="en-US" sz="4800" dirty="0">
              <a:solidFill>
                <a:srgbClr val="FFFFFF"/>
              </a:solidFill>
            </a:endParaRPr>
          </a:p>
        </p:txBody>
      </p:sp>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B3BF8C75-6575-82EC-27BF-722A8F19B8DF}"/>
              </a:ext>
            </a:extLst>
          </p:cNvPr>
          <p:cNvSpPr>
            <a:spLocks noGrp="1"/>
          </p:cNvSpPr>
          <p:nvPr>
            <p:ph idx="1"/>
          </p:nvPr>
        </p:nvSpPr>
        <p:spPr>
          <a:xfrm>
            <a:off x="6297233" y="518400"/>
            <a:ext cx="4771607" cy="5837949"/>
          </a:xfrm>
        </p:spPr>
        <p:txBody>
          <a:bodyPr anchor="ctr">
            <a:normAutofit/>
          </a:bodyPr>
          <a:lstStyle/>
          <a:p>
            <a:pPr marL="0" indent="0">
              <a:buNone/>
            </a:pPr>
            <a:r>
              <a:rPr lang="en-US" sz="1600" i="1">
                <a:solidFill>
                  <a:schemeClr val="tx1">
                    <a:alpha val="80000"/>
                  </a:schemeClr>
                </a:solidFill>
              </a:rPr>
              <a:t>C.G.S. § 8-2</a:t>
            </a:r>
            <a:br>
              <a:rPr lang="en-US" sz="1600">
                <a:solidFill>
                  <a:schemeClr val="tx1">
                    <a:alpha val="80000"/>
                  </a:schemeClr>
                </a:solidFill>
              </a:rPr>
            </a:br>
            <a:r>
              <a:rPr lang="en-US" sz="1600">
                <a:solidFill>
                  <a:schemeClr val="tx1">
                    <a:alpha val="80000"/>
                  </a:schemeClr>
                </a:solidFill>
              </a:rPr>
              <a:t>. . . .</a:t>
            </a:r>
          </a:p>
          <a:p>
            <a:r>
              <a:rPr lang="en-US" sz="1600" dirty="0">
                <a:solidFill>
                  <a:schemeClr val="tx1">
                    <a:alpha val="80000"/>
                  </a:schemeClr>
                </a:solidFill>
              </a:rPr>
              <a:t>(b) Zoning regulations  . . .  shall:</a:t>
            </a:r>
            <a:br>
              <a:rPr lang="en-US" sz="1600" dirty="0">
                <a:solidFill>
                  <a:schemeClr val="tx1">
                    <a:alpha val="80000"/>
                  </a:schemeClr>
                </a:solidFill>
              </a:rPr>
            </a:br>
            <a:br>
              <a:rPr lang="en-US" sz="1600" dirty="0">
                <a:solidFill>
                  <a:schemeClr val="tx1">
                    <a:alpha val="80000"/>
                  </a:schemeClr>
                </a:solidFill>
              </a:rPr>
            </a:br>
            <a:r>
              <a:rPr lang="en-US" sz="1600" dirty="0">
                <a:solidFill>
                  <a:schemeClr val="tx1">
                    <a:alpha val="80000"/>
                  </a:schemeClr>
                </a:solidFill>
              </a:rPr>
              <a:t>. . . .</a:t>
            </a:r>
          </a:p>
          <a:p>
            <a:r>
              <a:rPr lang="en-US" sz="1600" dirty="0">
                <a:solidFill>
                  <a:schemeClr val="tx1">
                    <a:alpha val="80000"/>
                  </a:schemeClr>
                </a:solidFill>
              </a:rPr>
              <a:t>(4) Provide for the development of housing opportunities, including opportunities for multifamily dwellings, consistent with soil types, terrain and infrastructure capacity, for all residents of the municipality and the planning region in which the municipality is located, as designated by the Secretary of the Office of Policy and Management under section 16a-4a;</a:t>
            </a:r>
          </a:p>
          <a:p>
            <a:r>
              <a:rPr lang="en-US" sz="1600" dirty="0">
                <a:solidFill>
                  <a:schemeClr val="tx1">
                    <a:alpha val="80000"/>
                  </a:schemeClr>
                </a:solidFill>
              </a:rPr>
              <a:t>(5) Promote housing choice and economic diversity in housing, including housing for both low and moderate income households;</a:t>
            </a:r>
          </a:p>
          <a:p>
            <a:r>
              <a:rPr lang="en-US" sz="1600" dirty="0">
                <a:solidFill>
                  <a:schemeClr val="tx1">
                    <a:alpha val="80000"/>
                  </a:schemeClr>
                </a:solidFill>
              </a:rPr>
              <a:t>(6) Expressly allow the development of housing which will meet the housing needs identified in the state's consolidated plan for housing and community development prepared pursuant to section 8-37t and in the housing component and the other components of the state plan of conservation and development prepared pursuant to section 16a-26;</a:t>
            </a:r>
          </a:p>
        </p:txBody>
      </p:sp>
      <p:sp>
        <p:nvSpPr>
          <p:cNvPr id="3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318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ABA44FF-4F17-1ACC-7038-C76EEB8DEC95}"/>
              </a:ext>
            </a:extLst>
          </p:cNvPr>
          <p:cNvSpPr>
            <a:spLocks noGrp="1"/>
          </p:cNvSpPr>
          <p:nvPr>
            <p:ph type="title"/>
          </p:nvPr>
        </p:nvSpPr>
        <p:spPr>
          <a:xfrm>
            <a:off x="1188069" y="381935"/>
            <a:ext cx="4008583" cy="5974414"/>
          </a:xfrm>
        </p:spPr>
        <p:txBody>
          <a:bodyPr anchor="ctr">
            <a:normAutofit/>
          </a:bodyPr>
          <a:lstStyle/>
          <a:p>
            <a:r>
              <a:rPr lang="en-US" sz="7400" dirty="0">
                <a:solidFill>
                  <a:srgbClr val="FFFFFF"/>
                </a:solidFill>
              </a:rPr>
              <a:t>KEY STATUTES</a:t>
            </a:r>
            <a:br>
              <a:rPr lang="en-US" sz="7400" dirty="0">
                <a:solidFill>
                  <a:srgbClr val="FFFFFF"/>
                </a:solidFill>
              </a:rPr>
            </a:br>
            <a: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t>DEALING WITH</a:t>
            </a:r>
            <a:b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br>
            <a: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t>REGULATIONS</a:t>
            </a:r>
            <a:endParaRPr lang="en-US" sz="74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B3BF8C75-6575-82EC-27BF-722A8F19B8DF}"/>
              </a:ext>
            </a:extLst>
          </p:cNvPr>
          <p:cNvSpPr>
            <a:spLocks noGrp="1"/>
          </p:cNvSpPr>
          <p:nvPr>
            <p:ph idx="1"/>
          </p:nvPr>
        </p:nvSpPr>
        <p:spPr>
          <a:xfrm>
            <a:off x="6297233" y="381935"/>
            <a:ext cx="4771607" cy="6467187"/>
          </a:xfrm>
        </p:spPr>
        <p:txBody>
          <a:bodyPr anchor="ctr">
            <a:normAutofit fontScale="92500" lnSpcReduction="10000"/>
          </a:bodyPr>
          <a:lstStyle/>
          <a:p>
            <a:pPr marL="0" indent="0" algn="ctr">
              <a:buNone/>
            </a:pPr>
            <a:r>
              <a:rPr lang="en-US" sz="2400" i="1" dirty="0">
                <a:solidFill>
                  <a:schemeClr val="tx1">
                    <a:alpha val="80000"/>
                  </a:schemeClr>
                </a:solidFill>
              </a:rPr>
              <a:t>C.G.S. § 8-2</a:t>
            </a:r>
            <a:br>
              <a:rPr lang="en-US" sz="1100" dirty="0">
                <a:solidFill>
                  <a:schemeClr val="tx1">
                    <a:alpha val="80000"/>
                  </a:schemeClr>
                </a:solidFill>
              </a:rPr>
            </a:br>
            <a:r>
              <a:rPr lang="en-US" sz="1100" dirty="0">
                <a:solidFill>
                  <a:schemeClr val="tx1">
                    <a:alpha val="80000"/>
                  </a:schemeClr>
                </a:solidFill>
              </a:rPr>
              <a:t>. . . .</a:t>
            </a:r>
          </a:p>
          <a:p>
            <a:r>
              <a:rPr lang="en-US" sz="1700" dirty="0">
                <a:solidFill>
                  <a:schemeClr val="tx1">
                    <a:alpha val="80000"/>
                  </a:schemeClr>
                </a:solidFill>
              </a:rPr>
              <a:t>(d) Zoning regulations  . . .  shall not:</a:t>
            </a:r>
          </a:p>
          <a:p>
            <a:r>
              <a:rPr lang="en-US" sz="1700" dirty="0">
                <a:solidFill>
                  <a:schemeClr val="tx1">
                    <a:alpha val="80000"/>
                  </a:schemeClr>
                </a:solidFill>
              </a:rPr>
              <a:t>(1) Prohibit the operation of any family child care home or group child care home in a residential zone;</a:t>
            </a:r>
            <a:br>
              <a:rPr lang="en-US" sz="1700" dirty="0">
                <a:solidFill>
                  <a:schemeClr val="tx1">
                    <a:alpha val="80000"/>
                  </a:schemeClr>
                </a:solidFill>
              </a:rPr>
            </a:br>
            <a:br>
              <a:rPr lang="en-US" sz="1700" dirty="0">
                <a:solidFill>
                  <a:schemeClr val="tx1">
                    <a:alpha val="80000"/>
                  </a:schemeClr>
                </a:solidFill>
              </a:rPr>
            </a:br>
            <a:r>
              <a:rPr lang="en-US" sz="1700" dirty="0">
                <a:solidFill>
                  <a:schemeClr val="tx1">
                    <a:alpha val="80000"/>
                  </a:schemeClr>
                </a:solidFill>
              </a:rPr>
              <a:t>. . . .</a:t>
            </a:r>
          </a:p>
          <a:p>
            <a:r>
              <a:rPr lang="en-US" sz="1700" dirty="0">
                <a:solidFill>
                  <a:schemeClr val="tx1">
                    <a:alpha val="80000"/>
                  </a:schemeClr>
                </a:solidFill>
              </a:rPr>
              <a:t>(3) Impose conditions and requirements on manufactured homes, including mobile manufactured homes, having as their narrowest dimension twenty-two feet or more and built in accordance with federal manufactured home construction and safety standards or on lots containing such manufactured homes, including mobile manufactured home parks, if those conditions and requirements are substantially different from conditions and requirements imposed on (A) single-family dwellings; (B) lots containing single-family dwellings; or (C) multifamily dwellings, lots containing multifamily dwellings, cluster developments or planned unit developments;(3) Be drafted with reasonable consideration as to the physical site characteristics of the district and its peculiar suitability for particular uses and with a view to encouraging the most appropriate use of land throughout a municipality;</a:t>
            </a:r>
            <a:br>
              <a:rPr lang="en-US" sz="1700" dirty="0">
                <a:solidFill>
                  <a:schemeClr val="tx1">
                    <a:alpha val="80000"/>
                  </a:schemeClr>
                </a:solidFill>
              </a:rPr>
            </a:br>
            <a:br>
              <a:rPr lang="en-US" sz="1700" dirty="0">
                <a:solidFill>
                  <a:schemeClr val="tx1">
                    <a:alpha val="80000"/>
                  </a:schemeClr>
                </a:solidFill>
              </a:rPr>
            </a:br>
            <a:endParaRPr lang="en-US" sz="1700" dirty="0">
              <a:solidFill>
                <a:schemeClr val="tx1">
                  <a:alpha val="80000"/>
                </a:schemeClr>
              </a:solidFill>
            </a:endParaRP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845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BA44FF-4F17-1ACC-7038-C76EEB8DEC95}"/>
              </a:ext>
            </a:extLst>
          </p:cNvPr>
          <p:cNvSpPr>
            <a:spLocks noGrp="1"/>
          </p:cNvSpPr>
          <p:nvPr>
            <p:ph type="title"/>
          </p:nvPr>
        </p:nvSpPr>
        <p:spPr>
          <a:xfrm>
            <a:off x="1245072" y="1289765"/>
            <a:ext cx="3651101" cy="4270963"/>
          </a:xfrm>
        </p:spPr>
        <p:txBody>
          <a:bodyPr anchor="ctr">
            <a:normAutofit/>
          </a:bodyPr>
          <a:lstStyle/>
          <a:p>
            <a:pPr algn="ctr"/>
            <a:r>
              <a:rPr lang="en-US" sz="4800" dirty="0">
                <a:solidFill>
                  <a:srgbClr val="FFFFFF"/>
                </a:solidFill>
              </a:rPr>
              <a:t>KEY STATUTES</a:t>
            </a:r>
            <a:br>
              <a:rPr lang="en-US" sz="4800" dirty="0">
                <a:solidFill>
                  <a:srgbClr val="FFFFFF"/>
                </a:solidFill>
              </a:rPr>
            </a:br>
            <a:r>
              <a:rPr kumimoji="0" lang="en-US" sz="4800" b="0" i="0" u="none" strike="noStrike" kern="1200" cap="none" spc="0" normalizeH="0" baseline="0" noProof="0" dirty="0">
                <a:ln>
                  <a:noFill/>
                </a:ln>
                <a:solidFill>
                  <a:srgbClr val="FFFFFF"/>
                </a:solidFill>
                <a:effectLst/>
                <a:uLnTx/>
                <a:uFillTx/>
                <a:latin typeface="Calibri Light" panose="020F0302020204030204"/>
                <a:ea typeface="+mj-ea"/>
                <a:cs typeface="+mj-cs"/>
              </a:rPr>
              <a:t>DEALING WITH</a:t>
            </a:r>
            <a:br>
              <a:rPr kumimoji="0" lang="en-US" sz="4800" b="0" i="0" u="none" strike="noStrike" kern="1200" cap="none" spc="0" normalizeH="0" baseline="0" noProof="0" dirty="0">
                <a:ln>
                  <a:noFill/>
                </a:ln>
                <a:solidFill>
                  <a:srgbClr val="FFFFFF"/>
                </a:solidFill>
                <a:effectLst/>
                <a:uLnTx/>
                <a:uFillTx/>
                <a:latin typeface="Calibri Light" panose="020F0302020204030204"/>
                <a:ea typeface="+mj-ea"/>
                <a:cs typeface="+mj-cs"/>
              </a:rPr>
            </a:br>
            <a:r>
              <a:rPr kumimoji="0" lang="en-US" sz="4800" b="0" i="0" u="none" strike="noStrike" kern="1200" cap="none" spc="0" normalizeH="0" baseline="0" noProof="0" dirty="0">
                <a:ln>
                  <a:noFill/>
                </a:ln>
                <a:solidFill>
                  <a:srgbClr val="FFFFFF"/>
                </a:solidFill>
                <a:effectLst/>
                <a:uLnTx/>
                <a:uFillTx/>
                <a:latin typeface="Calibri Light" panose="020F0302020204030204"/>
                <a:ea typeface="+mj-ea"/>
                <a:cs typeface="+mj-cs"/>
              </a:rPr>
              <a:t>REGULATIONS</a:t>
            </a:r>
            <a:endParaRPr lang="en-US" sz="4800" dirty="0">
              <a:solidFill>
                <a:srgbClr val="FFFFFF"/>
              </a:solidFill>
            </a:endParaRPr>
          </a:p>
        </p:txBody>
      </p:sp>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B3BF8C75-6575-82EC-27BF-722A8F19B8DF}"/>
              </a:ext>
            </a:extLst>
          </p:cNvPr>
          <p:cNvSpPr>
            <a:spLocks noGrp="1"/>
          </p:cNvSpPr>
          <p:nvPr>
            <p:ph idx="1"/>
          </p:nvPr>
        </p:nvSpPr>
        <p:spPr>
          <a:xfrm>
            <a:off x="6297233" y="518400"/>
            <a:ext cx="4771607" cy="5837949"/>
          </a:xfrm>
        </p:spPr>
        <p:txBody>
          <a:bodyPr anchor="ctr">
            <a:normAutofit/>
          </a:bodyPr>
          <a:lstStyle/>
          <a:p>
            <a:pPr marL="0" indent="0">
              <a:buNone/>
            </a:pPr>
            <a:r>
              <a:rPr lang="en-US" sz="1600" i="1">
                <a:solidFill>
                  <a:schemeClr val="tx1">
                    <a:alpha val="80000"/>
                  </a:schemeClr>
                </a:solidFill>
              </a:rPr>
              <a:t>C.G.S. § 8-2</a:t>
            </a:r>
            <a:br>
              <a:rPr lang="en-US" sz="1600">
                <a:solidFill>
                  <a:schemeClr val="tx1">
                    <a:alpha val="80000"/>
                  </a:schemeClr>
                </a:solidFill>
              </a:rPr>
            </a:br>
            <a:r>
              <a:rPr lang="en-US" sz="1600">
                <a:solidFill>
                  <a:schemeClr val="tx1">
                    <a:alpha val="80000"/>
                  </a:schemeClr>
                </a:solidFill>
              </a:rPr>
              <a:t>. . . .</a:t>
            </a:r>
          </a:p>
          <a:p>
            <a:r>
              <a:rPr lang="en-US" sz="1600" dirty="0">
                <a:solidFill>
                  <a:schemeClr val="tx1">
                    <a:alpha val="80000"/>
                  </a:schemeClr>
                </a:solidFill>
              </a:rPr>
              <a:t>(d) Zoning regulations  . . .  shall not:</a:t>
            </a:r>
          </a:p>
          <a:p>
            <a:r>
              <a:rPr lang="en-US" sz="1600" dirty="0">
                <a:solidFill>
                  <a:schemeClr val="tx1">
                    <a:alpha val="80000"/>
                  </a:schemeClr>
                </a:solidFill>
              </a:rPr>
              <a:t>. . . .</a:t>
            </a:r>
          </a:p>
          <a:p>
            <a:r>
              <a:rPr lang="en-US" sz="1600" dirty="0">
                <a:solidFill>
                  <a:schemeClr val="tx1">
                    <a:alpha val="80000"/>
                  </a:schemeClr>
                </a:solidFill>
              </a:rPr>
              <a:t>(7) Establish for any dwelling unit a minimum floor area that is greater than the minimum floor area set forth in the applicable building, housing or other code;</a:t>
            </a:r>
          </a:p>
          <a:p>
            <a:endParaRPr lang="en-US" sz="1600" dirty="0">
              <a:solidFill>
                <a:schemeClr val="tx1">
                  <a:alpha val="80000"/>
                </a:schemeClr>
              </a:solidFill>
            </a:endParaRPr>
          </a:p>
          <a:p>
            <a:r>
              <a:rPr lang="en-US" sz="1600" dirty="0">
                <a:solidFill>
                  <a:schemeClr val="tx1">
                    <a:alpha val="80000"/>
                  </a:schemeClr>
                </a:solidFill>
              </a:rPr>
              <a:t>(8) Place a fixed numerical or percentage cap on the number of dwelling units that constitute multifamily housing over four units, middle housing or mixed-use development that may be permitted in the municipality;</a:t>
            </a:r>
          </a:p>
          <a:p>
            <a:endParaRPr lang="en-US" sz="1600" dirty="0">
              <a:solidFill>
                <a:schemeClr val="tx1">
                  <a:alpha val="80000"/>
                </a:schemeClr>
              </a:solidFill>
            </a:endParaRPr>
          </a:p>
          <a:p>
            <a:r>
              <a:rPr lang="en-US" sz="1600" dirty="0">
                <a:solidFill>
                  <a:schemeClr val="tx1">
                    <a:alpha val="80000"/>
                  </a:schemeClr>
                </a:solidFill>
              </a:rPr>
              <a:t>(9) Require more than one parking space for each studio or one-bedroom dwelling unit or more than two parking spaces for each dwelling unit with two or more bedrooms, unless the municipality opts out in accordance with the provisions of section 8-2p; or</a:t>
            </a:r>
          </a:p>
          <a:p>
            <a:endParaRPr lang="en-US" sz="1600">
              <a:solidFill>
                <a:schemeClr val="tx1">
                  <a:alpha val="80000"/>
                </a:schemeClr>
              </a:solidFill>
            </a:endParaRPr>
          </a:p>
        </p:txBody>
      </p:sp>
      <p:sp>
        <p:nvSpPr>
          <p:cNvPr id="3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0849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CABA44FF-4F17-1ACC-7038-C76EEB8DEC95}"/>
              </a:ext>
            </a:extLst>
          </p:cNvPr>
          <p:cNvSpPr>
            <a:spLocks noGrp="1"/>
          </p:cNvSpPr>
          <p:nvPr>
            <p:ph type="title"/>
          </p:nvPr>
        </p:nvSpPr>
        <p:spPr>
          <a:xfrm>
            <a:off x="1188069" y="381935"/>
            <a:ext cx="4008583" cy="5974414"/>
          </a:xfrm>
        </p:spPr>
        <p:txBody>
          <a:bodyPr anchor="ctr">
            <a:normAutofit/>
          </a:bodyPr>
          <a:lstStyle/>
          <a:p>
            <a:r>
              <a:rPr lang="en-US" sz="7400" dirty="0">
                <a:solidFill>
                  <a:srgbClr val="FFFFFF"/>
                </a:solidFill>
              </a:rPr>
              <a:t>KEY STATUTES</a:t>
            </a:r>
            <a:br>
              <a:rPr lang="en-US" sz="7400" dirty="0">
                <a:solidFill>
                  <a:srgbClr val="FFFFFF"/>
                </a:solidFill>
              </a:rPr>
            </a:br>
            <a: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t>DEALING WITH</a:t>
            </a:r>
            <a:b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br>
            <a:r>
              <a:rPr kumimoji="0" lang="en-US" sz="2800" b="0" i="0" u="none" strike="noStrike" kern="1200" cap="none" spc="0" normalizeH="0" baseline="0" noProof="0" dirty="0">
                <a:ln>
                  <a:noFill/>
                </a:ln>
                <a:solidFill>
                  <a:srgbClr val="FFFFFF"/>
                </a:solidFill>
                <a:effectLst/>
                <a:uLnTx/>
                <a:uFillTx/>
                <a:latin typeface="Calibri Light" panose="020F0302020204030204"/>
                <a:ea typeface="+mj-ea"/>
                <a:cs typeface="+mj-cs"/>
              </a:rPr>
              <a:t>REGULATIONS</a:t>
            </a:r>
            <a:endParaRPr lang="en-US" sz="7400" dirty="0">
              <a:solidFill>
                <a:srgbClr val="FFFFFF"/>
              </a:solidFill>
            </a:endParaRPr>
          </a:p>
        </p:txBody>
      </p:sp>
      <p:grpSp>
        <p:nvGrpSpPr>
          <p:cNvPr id="12" name="Group 11">
            <a:extLst>
              <a:ext uri="{FF2B5EF4-FFF2-40B4-BE49-F238E27FC236}">
                <a16:creationId xmlns:a16="http://schemas.microsoft.com/office/drawing/2014/main" id="{0474DF76-993E-44DE-AFB0-C416182ACEC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3892" y="554152"/>
            <a:ext cx="574177" cy="1075866"/>
            <a:chOff x="613892" y="554152"/>
            <a:chExt cx="574177" cy="1075866"/>
          </a:xfrm>
          <a:solidFill>
            <a:srgbClr val="FFFFFF"/>
          </a:solidFill>
        </p:grpSpPr>
        <p:sp>
          <p:nvSpPr>
            <p:cNvPr id="13"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33061"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grpFill/>
            <a:ln w="776" cap="flat">
              <a:noFill/>
              <a:prstDash val="solid"/>
              <a:miter/>
            </a:ln>
          </p:spPr>
          <p:txBody>
            <a:bodyPr rtlCol="0" anchor="ctr"/>
            <a:lstStyle/>
            <a:p>
              <a:endParaRPr lang="en-US"/>
            </a:p>
          </p:txBody>
        </p:sp>
        <p:sp>
          <p:nvSpPr>
            <p:cNvPr id="14"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75643"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grpFill/>
            <a:ln w="516"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3892"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grpFill/>
            <a:ln w="751" cap="flat">
              <a:noFill/>
              <a:prstDash val="solid"/>
              <a:miter/>
            </a:ln>
          </p:spPr>
          <p:txBody>
            <a:bodyPr rtlCol="0" anchor="ctr"/>
            <a:lstStyle/>
            <a:p>
              <a:endParaRPr lang="en-US"/>
            </a:p>
          </p:txBody>
        </p:sp>
      </p:grpSp>
      <p:sp>
        <p:nvSpPr>
          <p:cNvPr id="3" name="Content Placeholder 2">
            <a:extLst>
              <a:ext uri="{FF2B5EF4-FFF2-40B4-BE49-F238E27FC236}">
                <a16:creationId xmlns:a16="http://schemas.microsoft.com/office/drawing/2014/main" id="{B3BF8C75-6575-82EC-27BF-722A8F19B8DF}"/>
              </a:ext>
            </a:extLst>
          </p:cNvPr>
          <p:cNvSpPr>
            <a:spLocks noGrp="1"/>
          </p:cNvSpPr>
          <p:nvPr>
            <p:ph idx="1"/>
          </p:nvPr>
        </p:nvSpPr>
        <p:spPr>
          <a:xfrm>
            <a:off x="6297233" y="518400"/>
            <a:ext cx="4771607" cy="5837949"/>
          </a:xfrm>
        </p:spPr>
        <p:txBody>
          <a:bodyPr anchor="ctr">
            <a:normAutofit/>
          </a:bodyPr>
          <a:lstStyle/>
          <a:p>
            <a:pPr marL="0" indent="0" algn="ctr">
              <a:buNone/>
            </a:pPr>
            <a:r>
              <a:rPr lang="en-US" sz="2400" i="1" dirty="0">
                <a:solidFill>
                  <a:schemeClr val="tx1">
                    <a:alpha val="80000"/>
                  </a:schemeClr>
                </a:solidFill>
              </a:rPr>
              <a:t>C.G.S. § 8-2</a:t>
            </a:r>
            <a:br>
              <a:rPr lang="en-US" sz="1100" dirty="0">
                <a:solidFill>
                  <a:schemeClr val="tx1">
                    <a:alpha val="80000"/>
                  </a:schemeClr>
                </a:solidFill>
              </a:rPr>
            </a:br>
            <a:r>
              <a:rPr lang="en-US" sz="1100" dirty="0">
                <a:solidFill>
                  <a:schemeClr val="tx1">
                    <a:alpha val="80000"/>
                  </a:schemeClr>
                </a:solidFill>
              </a:rPr>
              <a:t>. . . .</a:t>
            </a:r>
          </a:p>
          <a:p>
            <a:r>
              <a:rPr lang="en-US" sz="1600" dirty="0">
                <a:solidFill>
                  <a:schemeClr val="tx1">
                    <a:alpha val="80000"/>
                  </a:schemeClr>
                </a:solidFill>
              </a:rPr>
              <a:t>(d) Zoning regulations  . . .  shall not:</a:t>
            </a:r>
          </a:p>
          <a:p>
            <a:r>
              <a:rPr lang="en-US" sz="1600" dirty="0">
                <a:solidFill>
                  <a:schemeClr val="tx1">
                    <a:alpha val="80000"/>
                  </a:schemeClr>
                </a:solidFill>
              </a:rPr>
              <a:t>. . . .</a:t>
            </a:r>
          </a:p>
          <a:p>
            <a:r>
              <a:rPr lang="en-US" sz="1600" dirty="0">
                <a:solidFill>
                  <a:schemeClr val="tx1">
                    <a:alpha val="80000"/>
                  </a:schemeClr>
                </a:solidFill>
              </a:rPr>
              <a:t>(10) Be applied to deny any land use application, including for any site plan approval, special permit, special exception or other zoning approval, on the basis of (A) a district's character, unless such character is expressly articulated in such regulations by clear and explicit physical standards for site work and structures, or (B) the immutable characteristics, source of income or income level of any applicant or end user, other than age or disability whenever age-restricted or disability-restricted housing may be permitted.</a:t>
            </a:r>
          </a:p>
        </p:txBody>
      </p:sp>
      <p:cxnSp>
        <p:nvCxnSpPr>
          <p:cNvPr id="17" name="Straight Connector 16">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30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BA44FF-4F17-1ACC-7038-C76EEB8DEC95}"/>
              </a:ext>
            </a:extLst>
          </p:cNvPr>
          <p:cNvSpPr>
            <a:spLocks noGrp="1"/>
          </p:cNvSpPr>
          <p:nvPr>
            <p:ph type="title"/>
          </p:nvPr>
        </p:nvSpPr>
        <p:spPr>
          <a:xfrm>
            <a:off x="1245072" y="1289765"/>
            <a:ext cx="3651101" cy="4270963"/>
          </a:xfrm>
        </p:spPr>
        <p:txBody>
          <a:bodyPr anchor="ctr">
            <a:normAutofit/>
          </a:bodyPr>
          <a:lstStyle/>
          <a:p>
            <a:pPr algn="ctr"/>
            <a:r>
              <a:rPr lang="en-US" sz="4800" dirty="0">
                <a:solidFill>
                  <a:srgbClr val="FFFFFF"/>
                </a:solidFill>
              </a:rPr>
              <a:t>KEY STATUTES</a:t>
            </a:r>
            <a:br>
              <a:rPr lang="en-US" sz="4800" dirty="0">
                <a:solidFill>
                  <a:srgbClr val="FFFFFF"/>
                </a:solidFill>
              </a:rPr>
            </a:br>
            <a:r>
              <a:rPr lang="en-US" sz="4800" dirty="0">
                <a:solidFill>
                  <a:srgbClr val="FFFFFF"/>
                </a:solidFill>
              </a:rPr>
              <a:t>DEALING WITH</a:t>
            </a:r>
            <a:br>
              <a:rPr lang="en-US" sz="4800" dirty="0">
                <a:solidFill>
                  <a:srgbClr val="FFFFFF"/>
                </a:solidFill>
              </a:rPr>
            </a:br>
            <a:r>
              <a:rPr lang="en-US" sz="4800" dirty="0">
                <a:solidFill>
                  <a:srgbClr val="FFFFFF"/>
                </a:solidFill>
              </a:rPr>
              <a:t>REGULATIONS</a:t>
            </a:r>
          </a:p>
        </p:txBody>
      </p:sp>
      <p:sp>
        <p:nvSpPr>
          <p:cNvPr id="2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2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B3BF8C75-6575-82EC-27BF-722A8F19B8DF}"/>
              </a:ext>
            </a:extLst>
          </p:cNvPr>
          <p:cNvSpPr>
            <a:spLocks noGrp="1"/>
          </p:cNvSpPr>
          <p:nvPr>
            <p:ph idx="1"/>
          </p:nvPr>
        </p:nvSpPr>
        <p:spPr>
          <a:xfrm>
            <a:off x="6297233" y="518400"/>
            <a:ext cx="4771607" cy="5837949"/>
          </a:xfrm>
        </p:spPr>
        <p:txBody>
          <a:bodyPr anchor="ctr">
            <a:normAutofit/>
          </a:bodyPr>
          <a:lstStyle/>
          <a:p>
            <a:pPr marL="0" indent="0">
              <a:buNone/>
            </a:pPr>
            <a:r>
              <a:rPr lang="en-US" sz="1400" i="1">
                <a:solidFill>
                  <a:schemeClr val="tx1">
                    <a:alpha val="80000"/>
                  </a:schemeClr>
                </a:solidFill>
              </a:rPr>
              <a:t>C.G.S. § 8-2i</a:t>
            </a:r>
            <a:br>
              <a:rPr lang="en-US" sz="1400">
                <a:solidFill>
                  <a:schemeClr val="tx1">
                    <a:alpha val="80000"/>
                  </a:schemeClr>
                </a:solidFill>
              </a:rPr>
            </a:br>
            <a:r>
              <a:rPr lang="en-US" sz="1400">
                <a:solidFill>
                  <a:schemeClr val="tx1">
                    <a:alpha val="80000"/>
                  </a:schemeClr>
                </a:solidFill>
              </a:rPr>
              <a:t>. . . .</a:t>
            </a:r>
          </a:p>
          <a:p>
            <a:r>
              <a:rPr lang="en-US" sz="1400">
                <a:solidFill>
                  <a:schemeClr val="tx1">
                    <a:alpha val="80000"/>
                  </a:schemeClr>
                </a:solidFill>
              </a:rPr>
              <a:t>(a) As used in this section, “inclusionary zoning” means any zoning regulation, requirement or condition of development imposed by ordinance, regulation or pursuant to any special permit, special exception or subdivision plan which promotes the development of housing affordable to persons and families of low and moderate income, including, but not limited to, (1) the setting aside of a reasonable number of housing units for long-term retention as affordable housing through deed restrictions or other means; (2) the use of density bonuses; or (3) in lieu of or in addition to such other requirements or conditions, the making of payments into a housing trust fund to be used for constructing, rehabilitating or repairing housing affordable to persons and families of low and moderate income.</a:t>
            </a:r>
          </a:p>
          <a:p>
            <a:endParaRPr lang="en-US" sz="1400">
              <a:solidFill>
                <a:schemeClr val="tx1">
                  <a:alpha val="80000"/>
                </a:schemeClr>
              </a:solidFill>
            </a:endParaRPr>
          </a:p>
          <a:p>
            <a:r>
              <a:rPr lang="en-US" sz="1400">
                <a:solidFill>
                  <a:schemeClr val="tx1">
                    <a:alpha val="80000"/>
                  </a:schemeClr>
                </a:solidFill>
              </a:rPr>
              <a:t>(b) Notwithstanding the provisions of any special act, any municipality having zoning authority pursuant to this chapter or any special act or having planning authority pursuant to chapter 126 may, by regulation of the body exercising such zoning authority, implement inclusionary zoning regulations, requirements or conditions.</a:t>
            </a:r>
          </a:p>
        </p:txBody>
      </p:sp>
      <p:sp>
        <p:nvSpPr>
          <p:cNvPr id="3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7618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roperties xmlns="http://www.imanage.com/work/xmlschema">
  <documentid>IMANAGE!9057406.1</documentid>
  <senderid>ROBERTS</senderid>
  <senderemail>ROBERTS@HALLORANSAGE.COM</senderemail>
  <lastmodified>2024-03-07T08:25:26.0000000-05:00</lastmodified>
  <database>IMANAGE</database>
</properties>
</file>

<file path=customXml/itemProps1.xml><?xml version="1.0" encoding="utf-8"?>
<ds:datastoreItem xmlns:ds="http://schemas.openxmlformats.org/officeDocument/2006/customXml" ds:itemID="{7F1ACBD7-54E3-4574-85EC-894E3749F304}">
  <ds:schemaRefs>
    <ds:schemaRef ds:uri="http://www.imanage.com/work/xmlschema"/>
  </ds:schemaRefs>
</ds:datastoreItem>
</file>

<file path=docProps/app.xml><?xml version="1.0" encoding="utf-8"?>
<Properties xmlns="http://schemas.openxmlformats.org/officeDocument/2006/extended-properties" xmlns:vt="http://schemas.openxmlformats.org/officeDocument/2006/docPropsVTypes">
  <TotalTime>225</TotalTime>
  <Words>3281</Words>
  <Application>Microsoft Office PowerPoint</Application>
  <PresentationFormat>Widescreen</PresentationFormat>
  <Paragraphs>115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Cavolini</vt:lpstr>
      <vt:lpstr>Office Theme</vt:lpstr>
      <vt:lpstr>AFFORDABLE HOUSING</vt:lpstr>
      <vt:lpstr>THE NEED FOR AFFORDABLE HOUSING</vt:lpstr>
      <vt:lpstr>THE NEED FOR AFFORDABLE HOUSING</vt:lpstr>
      <vt:lpstr>KEY STATUTES DEALING WITH REGULATIONS</vt:lpstr>
      <vt:lpstr>KEY STATUTES DEALING WITH REGULATIONS</vt:lpstr>
      <vt:lpstr>KEY STATUTES DEALING WITH REGULATIONS</vt:lpstr>
      <vt:lpstr>KEY STATUTES DEALING WITH REGULATIONS</vt:lpstr>
      <vt:lpstr>KEY STATUTES DEALING WITH REGULATIONS</vt:lpstr>
      <vt:lpstr>KEY STATUTES DEALING WITH REGULATIONS</vt:lpstr>
      <vt:lpstr>KEY STATUTES DEALING WITH REGULATIONS</vt:lpstr>
      <vt:lpstr>THE AFFORDABLE HOUSING APPEALS ACT C.G.S. § 8-30g Key Terms</vt:lpstr>
      <vt:lpstr>THE AFFORDABLE HOUSING APPEALS ACT C.G.S. § 8-30g Key Terms</vt:lpstr>
      <vt:lpstr>THE AFFORDABLE HOUSING APPEALS ACT C.G.S. § 8-30g</vt:lpstr>
      <vt:lpstr>THE AFFORDABLE HOUSING APPEALS ACT C.G.S. § 8-30g</vt:lpstr>
      <vt:lpstr>THE AFFORDABLE HOUSING APPEALS ACT C.G.S. § 8-30g</vt:lpstr>
      <vt:lpstr>THE AFFORDABLE HOUSING APPEALS ACT C.G.S. § 8-30g</vt:lpstr>
      <vt:lpstr>Interests Usually Not Found to be Substantial </vt:lpstr>
      <vt:lpstr>THE AFFORDABLE HOUSING APPEALS ACT C.G.S. § 8-30g</vt:lpstr>
      <vt:lpstr>FAIR SHARE REQUIREMENTS</vt:lpstr>
      <vt:lpstr>Day Care and Group Homes</vt:lpstr>
      <vt:lpstr>FEDERAL LAWS</vt:lpstr>
      <vt:lpstr>Day Care and Group Homes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AFFORDABLE HOUSING</dc:title>
  <dc:creator>Michael A. Zizka</dc:creator>
  <cp:lastModifiedBy>Tracy Giarrusso</cp:lastModifiedBy>
  <cp:revision>5</cp:revision>
  <dcterms:created xsi:type="dcterms:W3CDTF">2024-01-11T19:35:01Z</dcterms:created>
  <dcterms:modified xsi:type="dcterms:W3CDTF">2024-03-07T14:43:39Z</dcterms:modified>
</cp:coreProperties>
</file>