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5" r:id="rId4"/>
  </p:sldMasterIdLst>
  <p:sldIdLst>
    <p:sldId id="256" r:id="rId5"/>
    <p:sldId id="276" r:id="rId6"/>
    <p:sldId id="285" r:id="rId7"/>
    <p:sldId id="277" r:id="rId8"/>
    <p:sldId id="289" r:id="rId9"/>
    <p:sldId id="290" r:id="rId10"/>
    <p:sldId id="292" r:id="rId11"/>
    <p:sldId id="287" r:id="rId12"/>
    <p:sldId id="291" r:id="rId13"/>
    <p:sldId id="288" r:id="rId14"/>
    <p:sldId id="283" r:id="rId15"/>
    <p:sldId id="273" r:id="rId16"/>
    <p:sldId id="28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ia Fey" initials="DF" lastIdx="1" clrIdx="0">
    <p:extLst>
      <p:ext uri="{19B8F6BF-5375-455C-9EA6-DF929625EA0E}">
        <p15:presenceInfo xmlns:p15="http://schemas.microsoft.com/office/powerpoint/2012/main" userId="S::delia.fey@neccog.org::16551277-64e6-4f69-a3f4-3317fc8184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46DA5F"/>
    <a:srgbClr val="69349E"/>
    <a:srgbClr val="DDDDDD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55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06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890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79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9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663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1485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336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78AC6A5B-8AE7-4A41-B5A7-9ADC6686DC18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8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surveys/N6or1IRLzoAJMn9iyPml1/respond" TargetMode="External"/><Relationship Id="rId2" Type="http://schemas.openxmlformats.org/officeDocument/2006/relationships/hyperlink" Target="https://pollev.com/maureenadams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stockct.gov/home/news/affordable-housing-survey" TargetMode="External"/><Relationship Id="rId2" Type="http://schemas.openxmlformats.org/officeDocument/2006/relationships/hyperlink" Target="https://www.surveymonkey.com/r/88F3VF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elia.fey@neccog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ngmiddlehousing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ngmiddlehousing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ngmiddlehousing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://www.houseplans.co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hyperlink" Target="http://www.houseplans.com/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70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72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94A7B-ED52-426C-B850-3B2F6DF0E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156" y="1236477"/>
            <a:ext cx="3176522" cy="3481993"/>
          </a:xfrm>
        </p:spPr>
        <p:txBody>
          <a:bodyPr>
            <a:normAutofit/>
          </a:bodyPr>
          <a:lstStyle/>
          <a:p>
            <a:r>
              <a:rPr lang="en-US" sz="3300" b="1" cap="small" dirty="0">
                <a:solidFill>
                  <a:schemeClr val="accent4"/>
                </a:solidFill>
              </a:rPr>
              <a:t>Woodstock </a:t>
            </a:r>
            <a:br>
              <a:rPr lang="en-US" sz="3300" b="1" cap="small" dirty="0">
                <a:solidFill>
                  <a:schemeClr val="accent4"/>
                </a:solidFill>
              </a:rPr>
            </a:br>
            <a:br>
              <a:rPr lang="en-US" sz="900" b="1" cap="small" dirty="0">
                <a:solidFill>
                  <a:schemeClr val="accent4"/>
                </a:solidFill>
              </a:rPr>
            </a:br>
            <a:r>
              <a:rPr lang="en-US" sz="3300" b="1" cap="small" dirty="0">
                <a:solidFill>
                  <a:schemeClr val="accent4"/>
                </a:solidFill>
              </a:rPr>
              <a:t>Affordable </a:t>
            </a:r>
            <a:br>
              <a:rPr lang="en-US" sz="3300" b="1" cap="small" dirty="0">
                <a:solidFill>
                  <a:schemeClr val="accent4"/>
                </a:solidFill>
              </a:rPr>
            </a:br>
            <a:br>
              <a:rPr lang="en-US" sz="900" b="1" cap="small" dirty="0">
                <a:solidFill>
                  <a:schemeClr val="accent4"/>
                </a:solidFill>
              </a:rPr>
            </a:br>
            <a:r>
              <a:rPr lang="en-US" sz="3300" b="1" cap="small" dirty="0">
                <a:solidFill>
                  <a:schemeClr val="accent4"/>
                </a:solidFill>
              </a:rPr>
              <a:t>Housing Plan</a:t>
            </a:r>
            <a:br>
              <a:rPr lang="en-US" sz="3300" b="1" cap="small" dirty="0">
                <a:solidFill>
                  <a:schemeClr val="accent4"/>
                </a:solidFill>
              </a:rPr>
            </a:br>
            <a:br>
              <a:rPr lang="en-US" sz="900" b="1" cap="small" dirty="0">
                <a:solidFill>
                  <a:schemeClr val="accent4"/>
                </a:solidFill>
              </a:rPr>
            </a:br>
            <a:r>
              <a:rPr lang="en-US" sz="2800" cap="small" dirty="0">
                <a:solidFill>
                  <a:schemeClr val="accent5">
                    <a:lumMod val="75000"/>
                  </a:schemeClr>
                </a:solidFill>
              </a:rPr>
              <a:t>public Information Meeting:</a:t>
            </a:r>
            <a:br>
              <a:rPr lang="en-US" sz="2800" cap="smal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cap="small" dirty="0">
                <a:solidFill>
                  <a:schemeClr val="accent5">
                    <a:lumMod val="75000"/>
                  </a:schemeClr>
                </a:solidFill>
              </a:rPr>
              <a:t>February 3, 2022</a:t>
            </a:r>
          </a:p>
        </p:txBody>
      </p:sp>
      <p:cxnSp>
        <p:nvCxnSpPr>
          <p:cNvPr id="1055" name="Straight Connector 74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56" name="Group 76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21291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2DF2F76-AAD4-4B17-9ECC-53ED86F9A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3402" y="6238055"/>
            <a:ext cx="6208224" cy="515871"/>
          </a:xfrm>
        </p:spPr>
        <p:txBody>
          <a:bodyPr>
            <a:normAutofit/>
          </a:bodyPr>
          <a:lstStyle/>
          <a:p>
            <a:r>
              <a:rPr lang="en-US" sz="1600" b="1" cap="none" dirty="0">
                <a:latin typeface="+mj-lt"/>
              </a:rPr>
              <a:t>Prepared by Delia Fey, AICP, Senior Regional Planner, NECCOG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DFDF17-104A-44E6-8D5B-78434BF17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97"/>
          <a:stretch/>
        </p:blipFill>
        <p:spPr>
          <a:xfrm>
            <a:off x="6142261" y="1783351"/>
            <a:ext cx="3507332" cy="25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317A-CDA9-49CD-AE7D-9CC3C811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 few things to keep in mind: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2C20F-B673-4993-966F-6734A1DA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10657304" cy="34506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Zoning doesn’t dictate the architecture. The photos were provided for conversation’s sake.</a:t>
            </a:r>
          </a:p>
          <a:p>
            <a:r>
              <a:rPr lang="en-US" dirty="0">
                <a:solidFill>
                  <a:schemeClr val="accent5"/>
                </a:solidFill>
              </a:rPr>
              <a:t>In terms of who might live in the new more attainable homes, think of: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 Your adult children in their first home as an independent adult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 Your parents as they become empty-nesters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 Other relatives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 Single parents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 Someone who wants to downsize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Your friends or neighbors who fit into one of these categories.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An employee working at a local business.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0CDCE-2543-42A9-829D-FCD434299105}"/>
              </a:ext>
            </a:extLst>
          </p:cNvPr>
          <p:cNvSpPr txBox="1"/>
          <p:nvPr/>
        </p:nvSpPr>
        <p:spPr>
          <a:xfrm>
            <a:off x="0" y="62527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You, if you fit into one of these categories!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02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7B45-A006-4FA8-8EDA-0168E08A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chemeClr val="accent4"/>
                </a:solidFill>
              </a:rPr>
              <a:t>Potential Housing Opportunities Compatible in Rural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5305-058F-4ADC-ACEE-368C042D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886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Duplexes – can be done with little additional impact on the environment or the community compared to single family homes.</a:t>
            </a:r>
          </a:p>
          <a:p>
            <a:pPr lvl="1"/>
            <a:r>
              <a:rPr lang="en-US" dirty="0"/>
              <a:t>Especially with conversion of existing single-family homes to duplexes.</a:t>
            </a:r>
          </a:p>
          <a:p>
            <a:r>
              <a:rPr lang="en-US" dirty="0"/>
              <a:t>Condominiums or Townhouses</a:t>
            </a:r>
          </a:p>
          <a:p>
            <a:r>
              <a:rPr lang="en-US" dirty="0"/>
              <a:t>Additional Senior Housing</a:t>
            </a:r>
          </a:p>
          <a:p>
            <a:r>
              <a:rPr lang="en-US" dirty="0"/>
              <a:t>Independent &amp; Assisted Senior Living </a:t>
            </a:r>
          </a:p>
          <a:p>
            <a:r>
              <a:rPr lang="en-US" dirty="0"/>
              <a:t>Mixed-Use Zoning to allow residential and business on the same lot (above business or elsewhere on the lot)</a:t>
            </a:r>
          </a:p>
          <a:p>
            <a:r>
              <a:rPr lang="en-US" dirty="0"/>
              <a:t>Multi-family rental housing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3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7DD1-AB10-4F17-922C-28A27631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I have an interactive live survey for you.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10FB-A5FF-4D22-969F-E923DD3F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Let’s do one question at a time.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To take the survey: click on the link in the chat, use QR code or type in </a:t>
            </a:r>
            <a:r>
              <a:rPr lang="en-US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on your internet browser (on your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</a:rPr>
              <a:t>desktop, laptop or phone) the following website:</a:t>
            </a:r>
          </a:p>
          <a:p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PollEv.com/maureenadams304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endParaRPr lang="en-US" sz="2400" dirty="0">
              <a:solidFill>
                <a:srgbClr val="0070C0"/>
              </a:solidFill>
              <a:latin typeface="Source Sans Pro" panose="020B0503030403020204" pitchFamily="34" charset="0"/>
            </a:endParaRPr>
          </a:p>
          <a:p>
            <a:endParaRPr lang="en-US" sz="2000" b="0" i="0" dirty="0">
              <a:solidFill>
                <a:srgbClr val="8FC639"/>
              </a:solidFill>
              <a:effectLst/>
              <a:latin typeface="Source Sans Pro" panose="020B0503030403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35D4A8F-9C65-46F4-B784-FA71B1D14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942" y="401218"/>
            <a:ext cx="1932407" cy="19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8B26C9-D3AC-4AC8-8885-B73E3297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804863"/>
            <a:ext cx="9520237" cy="10493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If you haven’t done the Woodstock Housing Survey…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2E23F-6B40-4053-AB45-87BD272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82" y="2104843"/>
            <a:ext cx="7237118" cy="39486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The survey is available on your phone with the QR code or online at:    </a:t>
            </a:r>
            <a:r>
              <a:rPr lang="en-US" sz="2800" u="sng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https://www.surveymonkey.com/r/88F3VF2</a:t>
            </a:r>
            <a:r>
              <a:rPr lang="en-US" sz="2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700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Paper surveys are available for download from the town website here: 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https://www.woodstockct.gov/home/news/affordable-housing-survey</a:t>
            </a:r>
            <a:r>
              <a:rPr lang="en-US" sz="2600" b="1" dirty="0">
                <a:solidFill>
                  <a:srgbClr val="0070C0"/>
                </a:solidFill>
              </a:rPr>
              <a:t> 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and at the libraries, Town Hall &amp; Sweet Evalina’s.</a:t>
            </a:r>
          </a:p>
          <a:p>
            <a:pPr marL="0" marR="0" indent="0" algn="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7F1FA1"/>
                </a:solidFill>
              </a:rPr>
              <a:t>So  far  we  have  had  355</a:t>
            </a:r>
            <a:r>
              <a:rPr lang="en-US" sz="2600" b="1" i="1" dirty="0">
                <a:solidFill>
                  <a:srgbClr val="7F1FA1"/>
                </a:solidFill>
              </a:rPr>
              <a:t>  </a:t>
            </a:r>
            <a:r>
              <a:rPr lang="en-US" sz="2600" b="1" dirty="0">
                <a:solidFill>
                  <a:srgbClr val="7F1FA1"/>
                </a:solidFill>
              </a:rPr>
              <a:t>survey  responses!</a:t>
            </a:r>
          </a:p>
          <a:p>
            <a:pPr marL="0" marR="0" indent="0" algn="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7F1FA1"/>
                </a:solidFill>
              </a:rPr>
              <a:t>This  is  </a:t>
            </a:r>
            <a:r>
              <a:rPr lang="en-US" sz="2600" b="1" i="1" u="sng" dirty="0">
                <a:solidFill>
                  <a:srgbClr val="7F1FA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AMAZING</a:t>
            </a:r>
            <a:r>
              <a:rPr lang="en-US" sz="2600" b="1" dirty="0">
                <a:solidFill>
                  <a:srgbClr val="7F1FA1"/>
                </a:solidFill>
              </a:rPr>
              <a:t>  but we  can  do  </a:t>
            </a:r>
            <a:r>
              <a:rPr lang="en-US" sz="2600" b="1" i="1" dirty="0">
                <a:solidFill>
                  <a:srgbClr val="7F1FA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EVEN</a:t>
            </a:r>
            <a:r>
              <a:rPr lang="en-US" sz="2600" b="1" dirty="0">
                <a:solidFill>
                  <a:srgbClr val="7F1FA1"/>
                </a:solidFill>
              </a:rPr>
              <a:t>  better!</a:t>
            </a:r>
            <a:endParaRPr lang="en-US" b="1" dirty="0">
              <a:solidFill>
                <a:srgbClr val="7F1FA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4372F7-FEF3-4DFF-983B-E2AF0161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2682875"/>
            <a:ext cx="1951038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17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B47137-38CA-4495-804A-163AF587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1138228"/>
            <a:ext cx="3202716" cy="3858767"/>
          </a:xfrm>
        </p:spPr>
        <p:txBody>
          <a:bodyPr anchor="ctr">
            <a:normAutofit/>
          </a:bodyPr>
          <a:lstStyle/>
          <a:p>
            <a:r>
              <a:rPr lang="en-US" sz="3600"/>
              <a:t>For more information, please contact: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190C25-EC44-4629-8755-0D4DDBB1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Delia P. Fey, AICP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Senior Regional Planner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Northeastern Connecticut Council of Governments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860-774-1253 x20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delia.fey@neccog.org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77388F0-3C55-4750-BA8E-E03F237C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4275-A626-43B2-9191-42EBBD1D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65" y="165463"/>
            <a:ext cx="9520158" cy="6345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Woodstock Zoning 101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E691FF8-68A0-4B58-B699-16F2E2857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175488"/>
              </p:ext>
            </p:extLst>
          </p:nvPr>
        </p:nvGraphicFramePr>
        <p:xfrm>
          <a:off x="923108" y="741389"/>
          <a:ext cx="10650583" cy="595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083">
                  <a:extLst>
                    <a:ext uri="{9D8B030D-6E8A-4147-A177-3AD203B41FA5}">
                      <a16:colId xmlns:a16="http://schemas.microsoft.com/office/drawing/2014/main" val="337348111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67299647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62335656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08501465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70687954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1558234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8956272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244742640"/>
                    </a:ext>
                  </a:extLst>
                </a:gridCol>
              </a:tblGrid>
              <a:tr h="4190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Uses in Woodstock Summarized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38038"/>
                  </a:ext>
                </a:extLst>
              </a:tr>
              <a:tr h="41907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Zoning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Zoning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Subdivision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Subdivision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55924"/>
                  </a:ext>
                </a:extLst>
              </a:tr>
              <a:tr h="71695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 of record &amp; approved lots pre-8/25/05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Subdivision lots podt-8/25/05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      </a:t>
                      </a:r>
                    </a:p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(1-3 lots)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(4+ lots)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83795"/>
                  </a:ext>
                </a:extLst>
              </a:tr>
              <a:tr h="1135178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Single family home, (may add accessory apartment)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ZP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Single family home, (may add accessory apartment)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ZP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Multi-family Residential (2+ units)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Family Transfer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Standard Design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Conservation Design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79348"/>
                  </a:ext>
                </a:extLst>
              </a:tr>
              <a:tr h="2389849"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2.5 ac min.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1 ac contiguous buildable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100 ft frontage (25’ interior lot)*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*0.75 ac min. lot size &amp; contiguous buildable area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*100 ft frontage (25’ interior lot)*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*10 ac min.</a:t>
                      </a: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*Max. density: 1 dwelling per acre of contiguous buildable area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*150 ft frontage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*1.25 ac of buildable land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*No conservation land 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*5-lot Max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*Lots may only be transferred to qualifying family members within 10 years of approval.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*No conservation land required.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*Density factor: 2.5 ac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*Each lot min. 1.25 ac buildable land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*25% Conservation Land required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Alternative: Fee in-lieu option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*Density factor: 1.25 ac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*Each lot min. 1.0 ac buildable land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*40% Conservation Land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91821"/>
                  </a:ext>
                </a:extLst>
              </a:tr>
              <a:tr h="35847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Lake District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*2.5 ac min.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96127"/>
                  </a:ext>
                </a:extLst>
              </a:tr>
              <a:tr h="4190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Please refer to the applicable regulations for more details.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1487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BAFE3F-88EC-4932-A669-DBE15A2E7E7B}"/>
              </a:ext>
            </a:extLst>
          </p:cNvPr>
          <p:cNvCxnSpPr/>
          <p:nvPr/>
        </p:nvCxnSpPr>
        <p:spPr>
          <a:xfrm>
            <a:off x="6200503" y="1175657"/>
            <a:ext cx="0" cy="50858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4275-A626-43B2-9191-42EBBD1D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65" y="165463"/>
            <a:ext cx="9520158" cy="6345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Woodstock Zoning 101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E691FF8-68A0-4B58-B699-16F2E2857C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3108" y="741389"/>
          <a:ext cx="10650583" cy="595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083">
                  <a:extLst>
                    <a:ext uri="{9D8B030D-6E8A-4147-A177-3AD203B41FA5}">
                      <a16:colId xmlns:a16="http://schemas.microsoft.com/office/drawing/2014/main" val="337348111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67299647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62335656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08501465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70687954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1558234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8956272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244742640"/>
                    </a:ext>
                  </a:extLst>
                </a:gridCol>
              </a:tblGrid>
              <a:tr h="4190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Uses in Woodstock Summarized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38038"/>
                  </a:ext>
                </a:extLst>
              </a:tr>
              <a:tr h="41907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Zoning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Zoning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Subdivision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Subdivision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55924"/>
                  </a:ext>
                </a:extLst>
              </a:tr>
              <a:tr h="71695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 of record &amp; approved lots pre-8/25/05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Subdivision lots podt-8/25/05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      </a:t>
                      </a:r>
                    </a:p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(1-3 lots)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(4+ lots)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83795"/>
                  </a:ext>
                </a:extLst>
              </a:tr>
              <a:tr h="1135178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Single family home, (may add accessory apartment)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ZP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Single family home, (may add accessory apartment)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ZP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Multi-family Residential (2+ units)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Family Transfer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Standard Design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Conservation Design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79348"/>
                  </a:ext>
                </a:extLst>
              </a:tr>
              <a:tr h="2389849"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2.5 ac min.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1 ac contiguous buildable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100 ft frontage (25’ interior lot)*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*0.75 ac min. lot size &amp; contiguous buildable area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*100 ft frontage (25’ interior lot)*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*10 ac min.</a:t>
                      </a: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*Max. density: 1 dwelling per acre of contiguous buildable area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*150 ft frontage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*1.25 ac of buildable land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*No conservation land 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*5-lot Max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*Lots may only be transferred to qualifying family members within 10 years of approval.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*No conservation land required.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*Density factor: 2.5 ac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*Each lot min. 1.25 ac buildable land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*25% Conservation Land required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Alternative: Fee in-lieu option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*Density factor: 1.25 ac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*Each lot min. 1.0 ac buildable land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*40% Conservation Land required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91821"/>
                  </a:ext>
                </a:extLst>
              </a:tr>
              <a:tr h="35847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Lake District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*2.5 ac min.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96127"/>
                  </a:ext>
                </a:extLst>
              </a:tr>
              <a:tr h="4190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Please refer to the applicable regulations for more details.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1487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BAFE3F-88EC-4932-A669-DBE15A2E7E7B}"/>
              </a:ext>
            </a:extLst>
          </p:cNvPr>
          <p:cNvCxnSpPr/>
          <p:nvPr/>
        </p:nvCxnSpPr>
        <p:spPr>
          <a:xfrm>
            <a:off x="6200503" y="1175657"/>
            <a:ext cx="0" cy="50858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FACAD9-FC91-4F0C-BD8A-46DA4101FEC9}"/>
              </a:ext>
            </a:extLst>
          </p:cNvPr>
          <p:cNvSpPr txBox="1"/>
          <p:nvPr/>
        </p:nvSpPr>
        <p:spPr>
          <a:xfrm rot="1513113">
            <a:off x="9248504" y="694628"/>
            <a:ext cx="338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9349E"/>
                </a:solidFill>
                <a:highlight>
                  <a:srgbClr val="FFFF00"/>
                </a:highlight>
              </a:rPr>
              <a:t>What’s missing?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52A5D-05F3-4155-8C35-AA1375FE9E85}"/>
              </a:ext>
            </a:extLst>
          </p:cNvPr>
          <p:cNvSpPr txBox="1"/>
          <p:nvPr/>
        </p:nvSpPr>
        <p:spPr>
          <a:xfrm>
            <a:off x="1088571" y="5313011"/>
            <a:ext cx="63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9349E"/>
                </a:solidFill>
                <a:highlight>
                  <a:srgbClr val="FFFF00"/>
                </a:highlight>
              </a:rPr>
              <a:t>Where are the opportunities for compatible housing?</a:t>
            </a:r>
          </a:p>
        </p:txBody>
      </p:sp>
    </p:spTree>
    <p:extLst>
      <p:ext uri="{BB962C8B-B14F-4D97-AF65-F5344CB8AC3E}">
        <p14:creationId xmlns:p14="http://schemas.microsoft.com/office/powerpoint/2010/main" val="309283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B357718-6F8C-4CAD-BDE1-51958E9CD2CF}"/>
              </a:ext>
            </a:extLst>
          </p:cNvPr>
          <p:cNvGrpSpPr/>
          <p:nvPr/>
        </p:nvGrpSpPr>
        <p:grpSpPr>
          <a:xfrm>
            <a:off x="2685107" y="2556456"/>
            <a:ext cx="1222877" cy="1593971"/>
            <a:chOff x="645781" y="4459510"/>
            <a:chExt cx="1222877" cy="15939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94A8AB-9D24-4287-BE33-167BB321C165}"/>
                </a:ext>
              </a:extLst>
            </p:cNvPr>
            <p:cNvSpPr/>
            <p:nvPr/>
          </p:nvSpPr>
          <p:spPr>
            <a:xfrm>
              <a:off x="645781" y="4529480"/>
              <a:ext cx="1105989" cy="1365069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906962-E957-4E5A-AD6F-9640AD82231C}"/>
                </a:ext>
              </a:extLst>
            </p:cNvPr>
            <p:cNvSpPr/>
            <p:nvPr/>
          </p:nvSpPr>
          <p:spPr>
            <a:xfrm>
              <a:off x="1198775" y="4459510"/>
              <a:ext cx="669883" cy="15939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BCF656-6BF6-4E72-BB11-F002F371FAA6}"/>
              </a:ext>
            </a:extLst>
          </p:cNvPr>
          <p:cNvGrpSpPr/>
          <p:nvPr/>
        </p:nvGrpSpPr>
        <p:grpSpPr>
          <a:xfrm>
            <a:off x="2608907" y="4232856"/>
            <a:ext cx="1222877" cy="1593971"/>
            <a:chOff x="645781" y="4459510"/>
            <a:chExt cx="1222877" cy="15939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911F7-3289-41A3-92F6-BE8B376B0119}"/>
                </a:ext>
              </a:extLst>
            </p:cNvPr>
            <p:cNvSpPr/>
            <p:nvPr/>
          </p:nvSpPr>
          <p:spPr>
            <a:xfrm>
              <a:off x="645781" y="4529480"/>
              <a:ext cx="1105989" cy="1365069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60971-C7C6-4834-B989-E117586E42DA}"/>
                </a:ext>
              </a:extLst>
            </p:cNvPr>
            <p:cNvSpPr/>
            <p:nvPr/>
          </p:nvSpPr>
          <p:spPr>
            <a:xfrm>
              <a:off x="1198775" y="4459510"/>
              <a:ext cx="669883" cy="15939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30CD43-9714-41FF-9A63-AB5B5B5B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/>
                </a:solidFill>
              </a:rPr>
              <a:t>Woodstock Zoning 101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D0B464-AC6F-4FAB-801B-D41B2B60E23A}"/>
              </a:ext>
            </a:extLst>
          </p:cNvPr>
          <p:cNvSpPr txBox="1">
            <a:spLocks/>
          </p:cNvSpPr>
          <p:nvPr/>
        </p:nvSpPr>
        <p:spPr>
          <a:xfrm>
            <a:off x="2962589" y="209521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What kind of housing is allowed with a Zoning Permit?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1 Single Family (with accessory buildings)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Accessory apartments are allowed with a Single-Family Home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What kind of housing is allowed with a Special Permit?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Multi-family (2+ units) requires a Special Permit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10710-164C-40E6-BD91-E857509E3B9D}"/>
              </a:ext>
            </a:extLst>
          </p:cNvPr>
          <p:cNvSpPr txBox="1"/>
          <p:nvPr/>
        </p:nvSpPr>
        <p:spPr>
          <a:xfrm rot="676193">
            <a:off x="8046719" y="923109"/>
            <a:ext cx="382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9349E"/>
                </a:solidFill>
                <a:highlight>
                  <a:srgbClr val="FFFF00"/>
                </a:highlight>
              </a:rPr>
              <a:t>The way things are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CE9EA-D6D2-4616-8227-BD0E037ACF15}"/>
              </a:ext>
            </a:extLst>
          </p:cNvPr>
          <p:cNvSpPr txBox="1"/>
          <p:nvPr/>
        </p:nvSpPr>
        <p:spPr>
          <a:xfrm>
            <a:off x="374469" y="2574800"/>
            <a:ext cx="189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Works well.</a:t>
            </a:r>
          </a:p>
          <a:p>
            <a:r>
              <a:rPr lang="en-US" dirty="0">
                <a:solidFill>
                  <a:schemeClr val="accent4"/>
                </a:solidFill>
              </a:rPr>
              <a:t>Apartments are put in by property owners that want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E6243-CE47-471C-90FA-0C145913FFEF}"/>
              </a:ext>
            </a:extLst>
          </p:cNvPr>
          <p:cNvSpPr txBox="1"/>
          <p:nvPr/>
        </p:nvSpPr>
        <p:spPr>
          <a:xfrm rot="19901387">
            <a:off x="22434" y="2153806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9349E"/>
                </a:solidFill>
                <a:highlight>
                  <a:srgbClr val="FFFF00"/>
                </a:highlight>
              </a:rPr>
              <a:t>Comments: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7E888-D5FC-4E52-9B4D-A3AAC16BA408}"/>
              </a:ext>
            </a:extLst>
          </p:cNvPr>
          <p:cNvSpPr txBox="1"/>
          <p:nvPr/>
        </p:nvSpPr>
        <p:spPr>
          <a:xfrm>
            <a:off x="243841" y="4224370"/>
            <a:ext cx="2226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This has resulted in only 1 application for multi-family use, but  it did not include rental units.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1004C-FE17-4C0A-8D92-A384D94E6256}"/>
              </a:ext>
            </a:extLst>
          </p:cNvPr>
          <p:cNvSpPr txBox="1"/>
          <p:nvPr/>
        </p:nvSpPr>
        <p:spPr>
          <a:xfrm>
            <a:off x="95799" y="6077215"/>
            <a:ext cx="1214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9349E"/>
                </a:solidFill>
              </a:rPr>
              <a:t>It will be interesting to see the results of the survey re: need for affordable housing that would otherwise fit into the categories of accessory apartments and multi-family units.  </a:t>
            </a:r>
          </a:p>
        </p:txBody>
      </p:sp>
    </p:spTree>
    <p:extLst>
      <p:ext uri="{BB962C8B-B14F-4D97-AF65-F5344CB8AC3E}">
        <p14:creationId xmlns:p14="http://schemas.microsoft.com/office/powerpoint/2010/main" val="136745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ssing Middle Housing: Diverse choices for walkable neighborhood living">
            <a:extLst>
              <a:ext uri="{FF2B5EF4-FFF2-40B4-BE49-F238E27FC236}">
                <a16:creationId xmlns:a16="http://schemas.microsoft.com/office/drawing/2014/main" id="{DA80ABF5-5606-48C6-8DE5-4E7BEAE74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2812"/>
          <a:stretch/>
        </p:blipFill>
        <p:spPr bwMode="auto">
          <a:xfrm>
            <a:off x="520881" y="2342470"/>
            <a:ext cx="11601450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A63A387-76A4-45D8-ACCC-0BE25287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chemeClr val="accent4"/>
                </a:solidFill>
              </a:rPr>
              <a:t>The full spectrum of housing…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A9AC207-B95E-46EF-A0D0-55C1A296F0CE}"/>
              </a:ext>
            </a:extLst>
          </p:cNvPr>
          <p:cNvSpPr txBox="1">
            <a:spLocks/>
          </p:cNvSpPr>
          <p:nvPr/>
        </p:nvSpPr>
        <p:spPr>
          <a:xfrm>
            <a:off x="1869976" y="5808765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300" dirty="0">
                <a:solidFill>
                  <a:schemeClr val="accent4"/>
                </a:solidFill>
              </a:rPr>
              <a:t>…across America.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10AB5-70E1-4C4E-AC3F-71F297390AFB}"/>
              </a:ext>
            </a:extLst>
          </p:cNvPr>
          <p:cNvSpPr txBox="1"/>
          <p:nvPr/>
        </p:nvSpPr>
        <p:spPr>
          <a:xfrm>
            <a:off x="6635932" y="5922676"/>
            <a:ext cx="5556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</a:t>
            </a:r>
            <a:r>
              <a:rPr lang="en-US" sz="1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www.missingmiddlehousing.com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41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88A-A104-4C79-9C7A-8175015B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chemeClr val="accent4"/>
                </a:solidFill>
              </a:rPr>
              <a:t>What could be compatible in Woodstock?</a:t>
            </a:r>
          </a:p>
        </p:txBody>
      </p:sp>
      <p:pic>
        <p:nvPicPr>
          <p:cNvPr id="4" name="Picture 2" descr="Missing Middle Housing: Diverse choices for walkable neighborhood living">
            <a:extLst>
              <a:ext uri="{FF2B5EF4-FFF2-40B4-BE49-F238E27FC236}">
                <a16:creationId xmlns:a16="http://schemas.microsoft.com/office/drawing/2014/main" id="{B26532E7-9FBF-41F1-9B39-113F3F5F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2812"/>
          <a:stretch/>
        </p:blipFill>
        <p:spPr bwMode="auto">
          <a:xfrm>
            <a:off x="520881" y="2386015"/>
            <a:ext cx="11601450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8599E-E839-43E9-A862-7C9ABC938BFA}"/>
              </a:ext>
            </a:extLst>
          </p:cNvPr>
          <p:cNvSpPr txBox="1"/>
          <p:nvPr/>
        </p:nvSpPr>
        <p:spPr>
          <a:xfrm>
            <a:off x="60960" y="6383383"/>
            <a:ext cx="1206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*NOTE</a:t>
            </a:r>
            <a:r>
              <a:rPr lang="en-US" dirty="0">
                <a:solidFill>
                  <a:schemeClr val="accent5"/>
                </a:solidFill>
              </a:rPr>
              <a:t>:  For the sake of the image, these units were crammed together but they wouldn’t be built that close together.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1E7A6-2EFD-4FD8-B9FB-550FFFA11082}"/>
              </a:ext>
            </a:extLst>
          </p:cNvPr>
          <p:cNvSpPr txBox="1"/>
          <p:nvPr/>
        </p:nvSpPr>
        <p:spPr>
          <a:xfrm>
            <a:off x="6635932" y="5922676"/>
            <a:ext cx="5556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</a:t>
            </a:r>
            <a:r>
              <a:rPr lang="en-US" sz="1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www.missingmiddlehousing.com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98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88A-A104-4C79-9C7A-8175015B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chemeClr val="accent4"/>
                </a:solidFill>
              </a:rPr>
              <a:t>What could be compatible in Woodstock?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6E376A-770B-4419-A962-4A6AC337AE1D}"/>
              </a:ext>
            </a:extLst>
          </p:cNvPr>
          <p:cNvGrpSpPr/>
          <p:nvPr/>
        </p:nvGrpSpPr>
        <p:grpSpPr>
          <a:xfrm>
            <a:off x="546304" y="2400931"/>
            <a:ext cx="11601450" cy="3589337"/>
            <a:chOff x="494050" y="2636068"/>
            <a:chExt cx="11601450" cy="3589337"/>
          </a:xfrm>
        </p:grpSpPr>
        <p:pic>
          <p:nvPicPr>
            <p:cNvPr id="4" name="Picture 2" descr="Missing Middle Housing: Diverse choices for walkable neighborhood living">
              <a:extLst>
                <a:ext uri="{FF2B5EF4-FFF2-40B4-BE49-F238E27FC236}">
                  <a16:creationId xmlns:a16="http://schemas.microsoft.com/office/drawing/2014/main" id="{B26532E7-9FBF-41F1-9B39-113F3F5F9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" r="2812"/>
            <a:stretch/>
          </p:blipFill>
          <p:spPr bwMode="auto">
            <a:xfrm>
              <a:off x="494050" y="2636068"/>
              <a:ext cx="11601450" cy="358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AE7DD44-4CD7-43C0-B59A-76EE76078F31}"/>
                </a:ext>
              </a:extLst>
            </p:cNvPr>
            <p:cNvSpPr/>
            <p:nvPr/>
          </p:nvSpPr>
          <p:spPr>
            <a:xfrm rot="17461576">
              <a:off x="1255628" y="3437622"/>
              <a:ext cx="1612830" cy="224697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A4185F-7CBA-4B04-849C-624539F086D6}"/>
                </a:ext>
              </a:extLst>
            </p:cNvPr>
            <p:cNvSpPr txBox="1"/>
            <p:nvPr/>
          </p:nvSpPr>
          <p:spPr>
            <a:xfrm>
              <a:off x="710253" y="5407150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9349E"/>
                  </a:solidFill>
                </a:rPr>
                <a:t>We know these fit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33F277-5788-4FB3-90DB-E7436D3B501F}"/>
                </a:ext>
              </a:extLst>
            </p:cNvPr>
            <p:cNvCxnSpPr/>
            <p:nvPr/>
          </p:nvCxnSpPr>
          <p:spPr>
            <a:xfrm flipV="1">
              <a:off x="722802" y="4867172"/>
              <a:ext cx="330926" cy="48680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F6AED65-8EFC-4F70-8E8E-C7BC11033ED0}"/>
                </a:ext>
              </a:extLst>
            </p:cNvPr>
            <p:cNvSpPr/>
            <p:nvPr/>
          </p:nvSpPr>
          <p:spPr>
            <a:xfrm rot="17414286">
              <a:off x="3507227" y="2923665"/>
              <a:ext cx="1781403" cy="2529176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B363E-49E1-473D-8CC1-4802FE3182DD}"/>
                </a:ext>
              </a:extLst>
            </p:cNvPr>
            <p:cNvSpPr txBox="1"/>
            <p:nvPr/>
          </p:nvSpPr>
          <p:spPr>
            <a:xfrm>
              <a:off x="2173293" y="2711207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9349E"/>
                  </a:solidFill>
                </a:rPr>
                <a:t>How about these?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20B76A-2CE5-41C3-B385-A9F164364CB4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34" y="3065421"/>
              <a:ext cx="236529" cy="391886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27FC95-E3D9-433D-A753-A0432B00C0D8}"/>
                </a:ext>
              </a:extLst>
            </p:cNvPr>
            <p:cNvSpPr/>
            <p:nvPr/>
          </p:nvSpPr>
          <p:spPr>
            <a:xfrm>
              <a:off x="6757851" y="4249783"/>
              <a:ext cx="966652" cy="505097"/>
            </a:xfrm>
            <a:prstGeom prst="ellipse">
              <a:avLst/>
            </a:prstGeom>
            <a:noFill/>
            <a:ln w="57150"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9FF23E-A9D5-4127-9571-F67A730BB180}"/>
                </a:ext>
              </a:extLst>
            </p:cNvPr>
            <p:cNvSpPr txBox="1"/>
            <p:nvPr/>
          </p:nvSpPr>
          <p:spPr>
            <a:xfrm>
              <a:off x="5155993" y="2863607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9349E"/>
                  </a:solidFill>
                </a:rPr>
                <a:t>What about these?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CB411A-0D81-4B7F-8A94-59072BA61126}"/>
                </a:ext>
              </a:extLst>
            </p:cNvPr>
            <p:cNvCxnSpPr>
              <a:cxnSpLocks/>
            </p:cNvCxnSpPr>
            <p:nvPr/>
          </p:nvCxnSpPr>
          <p:spPr>
            <a:xfrm>
              <a:off x="6055421" y="3217821"/>
              <a:ext cx="874102" cy="1031962"/>
            </a:xfrm>
            <a:prstGeom prst="straightConnector1">
              <a:avLst/>
            </a:prstGeom>
            <a:ln w="76200">
              <a:solidFill>
                <a:srgbClr val="99FF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57CE05-B8F0-4D83-8627-60211BFD88F0}"/>
              </a:ext>
            </a:extLst>
          </p:cNvPr>
          <p:cNvSpPr txBox="1"/>
          <p:nvPr/>
        </p:nvSpPr>
        <p:spPr>
          <a:xfrm>
            <a:off x="6670768" y="5922676"/>
            <a:ext cx="5556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</a:t>
            </a:r>
            <a:r>
              <a:rPr lang="en-US" sz="1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www.missingmiddlehousing.com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12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E6DF-6C5B-4020-9AA2-35C2B1A6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might accessory apartments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0B5C70-06B8-4AE9-A8AE-2693A5D6FA56}"/>
              </a:ext>
            </a:extLst>
          </p:cNvPr>
          <p:cNvGrpSpPr/>
          <p:nvPr/>
        </p:nvGrpSpPr>
        <p:grpSpPr>
          <a:xfrm>
            <a:off x="6477000" y="2323095"/>
            <a:ext cx="5486400" cy="3374082"/>
            <a:chOff x="6477000" y="2323095"/>
            <a:chExt cx="5486400" cy="3374082"/>
          </a:xfrm>
        </p:grpSpPr>
        <p:pic>
          <p:nvPicPr>
            <p:cNvPr id="1026" name="Picture 2" descr="ADU - Accessory Dwelling Unit | City of Calabasas, CA">
              <a:extLst>
                <a:ext uri="{FF2B5EF4-FFF2-40B4-BE49-F238E27FC236}">
                  <a16:creationId xmlns:a16="http://schemas.microsoft.com/office/drawing/2014/main" id="{ECEB736F-B28C-49FB-88E3-403332A72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323095"/>
              <a:ext cx="54864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D8F82E-04CE-4A8D-831B-131BEC198116}"/>
                </a:ext>
              </a:extLst>
            </p:cNvPr>
            <p:cNvSpPr txBox="1"/>
            <p:nvPr/>
          </p:nvSpPr>
          <p:spPr>
            <a:xfrm>
              <a:off x="6477000" y="5466345"/>
              <a:ext cx="5486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Source:  City of Calabasas, CA</a:t>
              </a:r>
            </a:p>
          </p:txBody>
        </p:sp>
      </p:grpSp>
      <p:pic>
        <p:nvPicPr>
          <p:cNvPr id="7" name="Picture 6" descr="A picture containing outdoor, grass, tree, building&#10;&#10;Description automatically generated">
            <a:extLst>
              <a:ext uri="{FF2B5EF4-FFF2-40B4-BE49-F238E27FC236}">
                <a16:creationId xmlns:a16="http://schemas.microsoft.com/office/drawing/2014/main" id="{190D95CF-F406-493A-8422-126606232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5553"/>
            <a:ext cx="3220645" cy="2145755"/>
          </a:xfrm>
          <a:prstGeom prst="rect">
            <a:avLst/>
          </a:prstGeom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FA4E58-410D-490D-9B14-5DE4149C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45" y="2167886"/>
            <a:ext cx="2946975" cy="1963422"/>
          </a:xfrm>
          <a:prstGeom prst="rect">
            <a:avLst/>
          </a:prstGeom>
        </p:spPr>
      </p:pic>
      <p:pic>
        <p:nvPicPr>
          <p:cNvPr id="11" name="Picture 10" descr="A picture containing outdoor, tree, grass, house&#10;&#10;Description automatically generated">
            <a:extLst>
              <a:ext uri="{FF2B5EF4-FFF2-40B4-BE49-F238E27FC236}">
                <a16:creationId xmlns:a16="http://schemas.microsoft.com/office/drawing/2014/main" id="{C7F1247E-B6DB-49E8-9DDE-80C58391F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988" y="4172213"/>
            <a:ext cx="3046012" cy="202940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7B4C061-9AA2-44F0-B4CF-5F32A2528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21" y="4236161"/>
            <a:ext cx="2950029" cy="1965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457767-502E-42DC-81A4-4195C37A5EBF}"/>
              </a:ext>
            </a:extLst>
          </p:cNvPr>
          <p:cNvSpPr txBox="1"/>
          <p:nvPr/>
        </p:nvSpPr>
        <p:spPr>
          <a:xfrm>
            <a:off x="7193280" y="6216134"/>
            <a:ext cx="4902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</a:t>
            </a:r>
            <a:r>
              <a:rPr lang="en-US" sz="11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www.houseplans.com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24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5645-251A-4560-80B8-A15C7A2E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might duplexes look like?</a:t>
            </a:r>
            <a:endParaRPr lang="en-US" dirty="0"/>
          </a:p>
        </p:txBody>
      </p:sp>
      <p:pic>
        <p:nvPicPr>
          <p:cNvPr id="3076" name="Picture 4" descr="Craftsman Exterior - Front Elevation Plan #116-286">
            <a:extLst>
              <a:ext uri="{FF2B5EF4-FFF2-40B4-BE49-F238E27FC236}">
                <a16:creationId xmlns:a16="http://schemas.microsoft.com/office/drawing/2014/main" id="{B5EFA711-9B25-48D7-B94F-24FFABAB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3" y="203640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ntemporary Style House Plan - 2 Beds 2 Baths 1934 Sq/Ft Plan #25-4352">
            <a:extLst>
              <a:ext uri="{FF2B5EF4-FFF2-40B4-BE49-F238E27FC236}">
                <a16:creationId xmlns:a16="http://schemas.microsoft.com/office/drawing/2014/main" id="{D402C264-AB3F-4279-B67B-CAF36FF4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14" y="2054038"/>
            <a:ext cx="3000101" cy="199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raftsman Style House Plan - 3 Beds 2.5 Baths 1945 Sq/Ft Plan #48-368">
            <a:extLst>
              <a:ext uri="{FF2B5EF4-FFF2-40B4-BE49-F238E27FC236}">
                <a16:creationId xmlns:a16="http://schemas.microsoft.com/office/drawing/2014/main" id="{4312E0F6-76F6-4B51-9248-3A7DE4AB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3486150" cy="23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uthern Style House Plan - 2 Beds 1.5 Baths 1005 Sq/Ft Plan #17-2270">
            <a:extLst>
              <a:ext uri="{FF2B5EF4-FFF2-40B4-BE49-F238E27FC236}">
                <a16:creationId xmlns:a16="http://schemas.microsoft.com/office/drawing/2014/main" id="{8D67FA3E-B73E-4FE3-81A2-8CCB3E9D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87" y="2966357"/>
            <a:ext cx="3248025" cy="216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rmhouse Exterior - Front Elevation Plan #23-2195">
            <a:extLst>
              <a:ext uri="{FF2B5EF4-FFF2-40B4-BE49-F238E27FC236}">
                <a16:creationId xmlns:a16="http://schemas.microsoft.com/office/drawing/2014/main" id="{C6D7A984-EBBD-4809-B33B-40A80338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96" y="207123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ontemporary Style House Plan - 5 Beds 2 Baths 2666 Sq/Ft Plan #25-4520">
            <a:extLst>
              <a:ext uri="{FF2B5EF4-FFF2-40B4-BE49-F238E27FC236}">
                <a16:creationId xmlns:a16="http://schemas.microsoft.com/office/drawing/2014/main" id="{CD6AC4C4-D8AF-41AC-B27F-ED22A993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20" y="4141034"/>
            <a:ext cx="3924372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raftsman Style House Plan - 2 Beds 2.5 Baths 1639 Sq/Ft Plan #48-549">
            <a:extLst>
              <a:ext uri="{FF2B5EF4-FFF2-40B4-BE49-F238E27FC236}">
                <a16:creationId xmlns:a16="http://schemas.microsoft.com/office/drawing/2014/main" id="{5316FB2C-10DE-4350-AF16-AE1EBF51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3" y="4138879"/>
            <a:ext cx="3924372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raftsman Style House Plan - 5 Beds 3 Baths 2288 Sq/Ft Plan #124-803">
            <a:extLst>
              <a:ext uri="{FF2B5EF4-FFF2-40B4-BE49-F238E27FC236}">
                <a16:creationId xmlns:a16="http://schemas.microsoft.com/office/drawing/2014/main" id="{15383B30-66C6-473C-9105-34674138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87" y="4788734"/>
            <a:ext cx="2857501" cy="19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66BC93-39C3-49CD-BA4A-9D607AA9094A}"/>
              </a:ext>
            </a:extLst>
          </p:cNvPr>
          <p:cNvSpPr txBox="1"/>
          <p:nvPr/>
        </p:nvSpPr>
        <p:spPr>
          <a:xfrm>
            <a:off x="7193280" y="6660279"/>
            <a:ext cx="4902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</a:t>
            </a:r>
            <a:r>
              <a:rPr lang="en-US" sz="1100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www.houseplans.com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74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4280</TotalTime>
  <Words>1102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Biome</vt:lpstr>
      <vt:lpstr>Calibri</vt:lpstr>
      <vt:lpstr>Palatino Linotype</vt:lpstr>
      <vt:lpstr>Source Sans Pro</vt:lpstr>
      <vt:lpstr>Gallery</vt:lpstr>
      <vt:lpstr>Woodstock   Affordable   Housing Plan  public Information Meeting: February 3, 2022</vt:lpstr>
      <vt:lpstr>Woodstock Zoning 101</vt:lpstr>
      <vt:lpstr>Woodstock Zoning 101</vt:lpstr>
      <vt:lpstr>Woodstock Zoning 101</vt:lpstr>
      <vt:lpstr>The full spectrum of housing…</vt:lpstr>
      <vt:lpstr>What could be compatible in Woodstock?</vt:lpstr>
      <vt:lpstr>What could be compatible in Woodstock?</vt:lpstr>
      <vt:lpstr>What might accessory apartments look like?</vt:lpstr>
      <vt:lpstr>What might duplexes look like?</vt:lpstr>
      <vt:lpstr>A few things to keep in mind:</vt:lpstr>
      <vt:lpstr>Potential Housing Opportunities Compatible in Rural Communities</vt:lpstr>
      <vt:lpstr>I have an interactive live survey for you.</vt:lpstr>
      <vt:lpstr>If you haven’t done the Woodstock Housing Survey…</vt:lpstr>
      <vt:lpstr>For more information, please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Canterbury  Affordable   Housing Plan  Public  Information   Meeting: January 11, 2022</dc:title>
  <dc:creator>Delia Fey</dc:creator>
  <cp:lastModifiedBy>Delia Fey</cp:lastModifiedBy>
  <cp:revision>17</cp:revision>
  <dcterms:created xsi:type="dcterms:W3CDTF">2021-12-16T15:30:30Z</dcterms:created>
  <dcterms:modified xsi:type="dcterms:W3CDTF">2022-02-24T22:15:05Z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